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16"/>
    <p:sldId id="257" r:id="rId17"/>
    <p:sldId id="258" r:id="rId18"/>
    <p:sldId id="259" r:id="rId19"/>
    <p:sldId id="260" r:id="rId20"/>
    <p:sldId id="261" r:id="rId21"/>
    <p:sldId id="262" r:id="rId22"/>
    <p:sldId id="263" r:id="rId23"/>
    <p:sldId id="264" r:id="rId24"/>
    <p:sldId id="265" r:id="rId25"/>
    <p:sldId id="266" r:id="rId26"/>
    <p:sldId id="267" r:id="rId27"/>
    <p:sldId id="268" r:id="rId28"/>
    <p:sldId id="269" r:id="rId29"/>
    <p:sldId id="270" r:id="rId30"/>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Calibri (MS)" charset="1" panose="020F0502020204030204"/>
      <p:regular r:id="rId10"/>
    </p:embeddedFont>
    <p:embeddedFont>
      <p:font typeface="Calibri (MS) Bold" charset="1" panose="020F0702030404030204"/>
      <p:regular r:id="rId11"/>
    </p:embeddedFont>
    <p:embeddedFont>
      <p:font typeface="Calibri (MS) Italics" charset="1" panose="020F05020202040A0204"/>
      <p:regular r:id="rId12"/>
    </p:embeddedFont>
    <p:embeddedFont>
      <p:font typeface="Calibri (MS) Bold Italics" charset="1" panose="020F07020304040A0204"/>
      <p:regular r:id="rId13"/>
    </p:embeddedFont>
    <p:embeddedFont>
      <p:font typeface="Calibri (MS) Light" charset="1" panose="020F0302020204030204"/>
      <p:regular r:id="rId14"/>
    </p:embeddedFont>
    <p:embeddedFont>
      <p:font typeface="Calibri (MS) Light Italics" charset="1" panose="020F0302020204030204"/>
      <p:regular r:id="rId1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slides/slide1.xml" Type="http://schemas.openxmlformats.org/officeDocument/2006/relationships/slide"/><Relationship Id="rId17" Target="slides/slide2.xml" Type="http://schemas.openxmlformats.org/officeDocument/2006/relationships/slide"/><Relationship Id="rId18" Target="slides/slide3.xml" Type="http://schemas.openxmlformats.org/officeDocument/2006/relationships/slide"/><Relationship Id="rId19" Target="slides/slide4.xml" Type="http://schemas.openxmlformats.org/officeDocument/2006/relationships/slide"/><Relationship Id="rId2" Target="presProps.xml" Type="http://schemas.openxmlformats.org/officeDocument/2006/relationships/presProps"/><Relationship Id="rId20" Target="slides/slide5.xml" Type="http://schemas.openxmlformats.org/officeDocument/2006/relationships/slide"/><Relationship Id="rId21" Target="slides/slide6.xml" Type="http://schemas.openxmlformats.org/officeDocument/2006/relationships/slide"/><Relationship Id="rId22" Target="slides/slide7.xml" Type="http://schemas.openxmlformats.org/officeDocument/2006/relationships/slide"/><Relationship Id="rId23" Target="slides/slide8.xml" Type="http://schemas.openxmlformats.org/officeDocument/2006/relationships/slide"/><Relationship Id="rId24" Target="slides/slide9.xml" Type="http://schemas.openxmlformats.org/officeDocument/2006/relationships/slide"/><Relationship Id="rId25" Target="slides/slide10.xml" Type="http://schemas.openxmlformats.org/officeDocument/2006/relationships/slide"/><Relationship Id="rId26" Target="slides/slide11.xml" Type="http://schemas.openxmlformats.org/officeDocument/2006/relationships/slide"/><Relationship Id="rId27" Target="slides/slide12.xml" Type="http://schemas.openxmlformats.org/officeDocument/2006/relationships/slide"/><Relationship Id="rId28" Target="slides/slide13.xml" Type="http://schemas.openxmlformats.org/officeDocument/2006/relationships/slide"/><Relationship Id="rId29" Target="slides/slide14.xml" Type="http://schemas.openxmlformats.org/officeDocument/2006/relationships/slide"/><Relationship Id="rId3" Target="viewProps.xml" Type="http://schemas.openxmlformats.org/officeDocument/2006/relationships/viewProps"/><Relationship Id="rId30" Target="slides/slide15.xml" Type="http://schemas.openxmlformats.org/officeDocument/2006/relationships/slide"/><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png" Type="http://schemas.openxmlformats.org/officeDocument/2006/relationships/image"/><Relationship Id="rId4" Target="../media/image16.png" Type="http://schemas.openxmlformats.org/officeDocument/2006/relationships/image"/><Relationship Id="rId5" Target="../media/image17.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1.jpeg" Type="http://schemas.openxmlformats.org/officeDocument/2006/relationships/image"/><Relationship Id="rId3" Target="../media/image22.png" Type="http://schemas.openxmlformats.org/officeDocument/2006/relationships/image"/><Relationship Id="rId4" Target="../media/image8.jpe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png" Type="http://schemas.openxmlformats.org/officeDocument/2006/relationships/image"/><Relationship Id="rId4" Target="../media/image11.png" Type="http://schemas.openxmlformats.org/officeDocument/2006/relationships/image"/><Relationship Id="rId5" Target="../media/image12.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flipV="true">
            <a:off x="6406910" y="7391360"/>
            <a:ext cx="3130362" cy="23812"/>
          </a:xfrm>
          <a:prstGeom prst="line">
            <a:avLst/>
          </a:prstGeom>
          <a:ln cap="rnd" w="47625">
            <a:solidFill>
              <a:srgbClr val="6FA82F"/>
            </a:solidFill>
            <a:prstDash val="solid"/>
            <a:headEnd type="none" len="sm" w="sm"/>
            <a:tailEnd type="none" len="sm" w="sm"/>
          </a:ln>
        </p:spPr>
      </p:sp>
      <p:grpSp>
        <p:nvGrpSpPr>
          <p:cNvPr name="Group 3" id="3"/>
          <p:cNvGrpSpPr/>
          <p:nvPr/>
        </p:nvGrpSpPr>
        <p:grpSpPr>
          <a:xfrm rot="0">
            <a:off x="11280099" y="0"/>
            <a:ext cx="3916719" cy="10287000"/>
            <a:chOff x="0" y="0"/>
            <a:chExt cx="1324915" cy="3479800"/>
          </a:xfrm>
        </p:grpSpPr>
        <p:sp>
          <p:nvSpPr>
            <p:cNvPr name="Freeform 4" id="4"/>
            <p:cNvSpPr/>
            <p:nvPr/>
          </p:nvSpPr>
          <p:spPr>
            <a:xfrm flipH="false" flipV="false" rot="0">
              <a:off x="0" y="0"/>
              <a:ext cx="1324915" cy="3479800"/>
            </a:xfrm>
            <a:custGeom>
              <a:avLst/>
              <a:gdLst/>
              <a:ahLst/>
              <a:cxnLst/>
              <a:rect r="r" b="b" t="t" l="l"/>
              <a:pathLst>
                <a:path h="3479800" w="1324915">
                  <a:moveTo>
                    <a:pt x="0" y="0"/>
                  </a:moveTo>
                  <a:lnTo>
                    <a:pt x="1324915" y="0"/>
                  </a:lnTo>
                  <a:lnTo>
                    <a:pt x="1324915" y="3479800"/>
                  </a:lnTo>
                  <a:lnTo>
                    <a:pt x="0" y="3479800"/>
                  </a:lnTo>
                  <a:close/>
                </a:path>
              </a:pathLst>
            </a:custGeom>
            <a:solidFill>
              <a:srgbClr val="6FA82F"/>
            </a:solidFill>
          </p:spPr>
        </p:sp>
      </p:grpSp>
      <p:grpSp>
        <p:nvGrpSpPr>
          <p:cNvPr name="Group 5" id="5"/>
          <p:cNvGrpSpPr>
            <a:grpSpLocks noChangeAspect="true"/>
          </p:cNvGrpSpPr>
          <p:nvPr/>
        </p:nvGrpSpPr>
        <p:grpSpPr>
          <a:xfrm rot="0">
            <a:off x="10623342" y="2629096"/>
            <a:ext cx="5129521" cy="5129521"/>
            <a:chOff x="0" y="0"/>
            <a:chExt cx="6350000" cy="6350000"/>
          </a:xfrm>
        </p:grpSpPr>
        <p:sp>
          <p:nvSpPr>
            <p:cNvPr name="Freeform 6" id="6"/>
            <p:cNvSpPr/>
            <p:nvPr/>
          </p:nvSpPr>
          <p:spPr>
            <a:xfrm flipH="false" flipV="false" rot="0">
              <a:off x="0" y="0"/>
              <a:ext cx="6350000" cy="6351270"/>
            </a:xfrm>
            <a:custGeom>
              <a:avLst/>
              <a:gdLst/>
              <a:ahLst/>
              <a:cxnLst/>
              <a:rect r="r" b="b" t="t" l="l"/>
              <a:pathLst>
                <a:path h="6351270" w="6350000">
                  <a:moveTo>
                    <a:pt x="0" y="5955030"/>
                  </a:moveTo>
                  <a:lnTo>
                    <a:pt x="0" y="394970"/>
                  </a:lnTo>
                  <a:cubicBezTo>
                    <a:pt x="0" y="176530"/>
                    <a:pt x="176530" y="0"/>
                    <a:pt x="394970" y="0"/>
                  </a:cubicBezTo>
                  <a:lnTo>
                    <a:pt x="5956300" y="0"/>
                  </a:lnTo>
                  <a:cubicBezTo>
                    <a:pt x="6173470" y="0"/>
                    <a:pt x="6350000" y="176530"/>
                    <a:pt x="6350000" y="394970"/>
                  </a:cubicBezTo>
                  <a:cubicBezTo>
                    <a:pt x="6350000" y="394970"/>
                    <a:pt x="6350000" y="394970"/>
                    <a:pt x="6350000" y="394970"/>
                  </a:cubicBezTo>
                  <a:lnTo>
                    <a:pt x="6350000" y="5956300"/>
                  </a:lnTo>
                  <a:cubicBezTo>
                    <a:pt x="6350000" y="6174740"/>
                    <a:pt x="6173470" y="6351270"/>
                    <a:pt x="5955030" y="6351270"/>
                  </a:cubicBezTo>
                  <a:lnTo>
                    <a:pt x="5955030" y="6351270"/>
                  </a:lnTo>
                  <a:lnTo>
                    <a:pt x="394970" y="6351270"/>
                  </a:lnTo>
                  <a:cubicBezTo>
                    <a:pt x="176530" y="6350000"/>
                    <a:pt x="0" y="6173470"/>
                    <a:pt x="0" y="5955030"/>
                  </a:cubicBezTo>
                  <a:cubicBezTo>
                    <a:pt x="0" y="5955030"/>
                    <a:pt x="0" y="5955030"/>
                    <a:pt x="0" y="5955030"/>
                  </a:cubicBezTo>
                  <a:close/>
                </a:path>
              </a:pathLst>
            </a:custGeom>
            <a:blipFill>
              <a:blip r:embed="rId2"/>
              <a:stretch>
                <a:fillRect l="-27087" t="0" r="-27087" b="0"/>
              </a:stretch>
            </a:blipFill>
          </p:spPr>
        </p:sp>
      </p:grpSp>
      <p:grpSp>
        <p:nvGrpSpPr>
          <p:cNvPr name="Group 7" id="7"/>
          <p:cNvGrpSpPr/>
          <p:nvPr/>
        </p:nvGrpSpPr>
        <p:grpSpPr>
          <a:xfrm rot="0">
            <a:off x="1366349" y="6501953"/>
            <a:ext cx="5040380" cy="1974774"/>
            <a:chOff x="0" y="0"/>
            <a:chExt cx="5169901" cy="2025519"/>
          </a:xfrm>
        </p:grpSpPr>
        <p:sp>
          <p:nvSpPr>
            <p:cNvPr name="Freeform 8" id="8"/>
            <p:cNvSpPr/>
            <p:nvPr/>
          </p:nvSpPr>
          <p:spPr>
            <a:xfrm flipH="false" flipV="false" rot="0">
              <a:off x="0" y="0"/>
              <a:ext cx="5169901" cy="2025519"/>
            </a:xfrm>
            <a:custGeom>
              <a:avLst/>
              <a:gdLst/>
              <a:ahLst/>
              <a:cxnLst/>
              <a:rect r="r" b="b" t="t" l="l"/>
              <a:pathLst>
                <a:path h="2025519" w="5169901">
                  <a:moveTo>
                    <a:pt x="5045441" y="2025519"/>
                  </a:moveTo>
                  <a:lnTo>
                    <a:pt x="124460" y="2025519"/>
                  </a:lnTo>
                  <a:cubicBezTo>
                    <a:pt x="55880" y="2025519"/>
                    <a:pt x="0" y="1969639"/>
                    <a:pt x="0" y="1901059"/>
                  </a:cubicBezTo>
                  <a:lnTo>
                    <a:pt x="0" y="124460"/>
                  </a:lnTo>
                  <a:cubicBezTo>
                    <a:pt x="0" y="55880"/>
                    <a:pt x="55880" y="0"/>
                    <a:pt x="124460" y="0"/>
                  </a:cubicBezTo>
                  <a:lnTo>
                    <a:pt x="5045441" y="0"/>
                  </a:lnTo>
                  <a:cubicBezTo>
                    <a:pt x="5114021" y="0"/>
                    <a:pt x="5169901" y="55880"/>
                    <a:pt x="5169901" y="124460"/>
                  </a:cubicBezTo>
                  <a:lnTo>
                    <a:pt x="5169901" y="1901059"/>
                  </a:lnTo>
                  <a:cubicBezTo>
                    <a:pt x="5169901" y="1969639"/>
                    <a:pt x="5114021" y="2025519"/>
                    <a:pt x="5045441" y="2025519"/>
                  </a:cubicBezTo>
                  <a:close/>
                </a:path>
              </a:pathLst>
            </a:custGeom>
            <a:solidFill>
              <a:srgbClr val="6FA82F"/>
            </a:solidFill>
          </p:spPr>
        </p:sp>
      </p:grpSp>
      <p:sp>
        <p:nvSpPr>
          <p:cNvPr name="TextBox 9" id="9"/>
          <p:cNvSpPr txBox="true"/>
          <p:nvPr/>
        </p:nvSpPr>
        <p:spPr>
          <a:xfrm rot="0">
            <a:off x="1435332" y="6646250"/>
            <a:ext cx="3455607" cy="1647619"/>
          </a:xfrm>
          <a:prstGeom prst="rect">
            <a:avLst/>
          </a:prstGeom>
        </p:spPr>
        <p:txBody>
          <a:bodyPr anchor="t" rtlCol="false" tIns="0" lIns="0" bIns="0" rIns="0">
            <a:spAutoFit/>
          </a:bodyPr>
          <a:lstStyle/>
          <a:p>
            <a:pPr>
              <a:lnSpc>
                <a:spcPts val="4211"/>
              </a:lnSpc>
            </a:pPr>
            <a:r>
              <a:rPr lang="en-US" sz="3008" spc="45">
                <a:solidFill>
                  <a:srgbClr val="014920"/>
                </a:solidFill>
                <a:latin typeface="Calibri (MS)"/>
              </a:rPr>
              <a:t>BY</a:t>
            </a:r>
          </a:p>
          <a:p>
            <a:pPr>
              <a:lnSpc>
                <a:spcPts val="4211"/>
              </a:lnSpc>
            </a:pPr>
            <a:r>
              <a:rPr lang="en-US" sz="3008" spc="45">
                <a:solidFill>
                  <a:srgbClr val="014920"/>
                </a:solidFill>
                <a:latin typeface="Calibri (MS)"/>
              </a:rPr>
              <a:t>Neel Balar</a:t>
            </a:r>
          </a:p>
          <a:p>
            <a:pPr>
              <a:lnSpc>
                <a:spcPts val="4211"/>
              </a:lnSpc>
            </a:pPr>
            <a:r>
              <a:rPr lang="en-US" sz="3008" spc="45">
                <a:solidFill>
                  <a:srgbClr val="014920"/>
                </a:solidFill>
                <a:latin typeface="Calibri (MS)"/>
              </a:rPr>
              <a:t>14th July, 2023</a:t>
            </a:r>
          </a:p>
        </p:txBody>
      </p:sp>
      <p:sp>
        <p:nvSpPr>
          <p:cNvPr name="TextBox 10" id="10"/>
          <p:cNvSpPr txBox="true"/>
          <p:nvPr/>
        </p:nvSpPr>
        <p:spPr>
          <a:xfrm rot="0">
            <a:off x="1366349" y="1808965"/>
            <a:ext cx="7777651" cy="3172460"/>
          </a:xfrm>
          <a:prstGeom prst="rect">
            <a:avLst/>
          </a:prstGeom>
        </p:spPr>
        <p:txBody>
          <a:bodyPr anchor="t" rtlCol="false" tIns="0" lIns="0" bIns="0" rIns="0">
            <a:spAutoFit/>
          </a:bodyPr>
          <a:lstStyle/>
          <a:p>
            <a:pPr>
              <a:lnSpc>
                <a:spcPts val="12039"/>
              </a:lnSpc>
            </a:pPr>
            <a:r>
              <a:rPr lang="en-US" sz="8599">
                <a:solidFill>
                  <a:srgbClr val="008037"/>
                </a:solidFill>
                <a:latin typeface="Calibri (MS) Bold"/>
              </a:rPr>
              <a:t>MARKETING CAMPAIGN</a:t>
            </a:r>
          </a:p>
        </p:txBody>
      </p:sp>
      <p:sp>
        <p:nvSpPr>
          <p:cNvPr name="TextBox 11" id="11"/>
          <p:cNvSpPr txBox="true"/>
          <p:nvPr/>
        </p:nvSpPr>
        <p:spPr>
          <a:xfrm rot="0">
            <a:off x="1435332" y="5168400"/>
            <a:ext cx="1637172" cy="680084"/>
          </a:xfrm>
          <a:prstGeom prst="rect">
            <a:avLst/>
          </a:prstGeom>
        </p:spPr>
        <p:txBody>
          <a:bodyPr anchor="t" rtlCol="false" tIns="0" lIns="0" bIns="0" rIns="0">
            <a:spAutoFit/>
          </a:bodyPr>
          <a:lstStyle/>
          <a:p>
            <a:pPr>
              <a:lnSpc>
                <a:spcPts val="5040"/>
              </a:lnSpc>
            </a:pPr>
            <a:r>
              <a:rPr lang="en-US" sz="3600" spc="54">
                <a:solidFill>
                  <a:srgbClr val="008037"/>
                </a:solidFill>
                <a:latin typeface="Calibri (MS)"/>
              </a:rPr>
              <a:t>REPORT </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8700" y="2370791"/>
            <a:ext cx="4979078" cy="3823524"/>
          </a:xfrm>
          <a:custGeom>
            <a:avLst/>
            <a:gdLst/>
            <a:ahLst/>
            <a:cxnLst/>
            <a:rect r="r" b="b" t="t" l="l"/>
            <a:pathLst>
              <a:path h="3823524" w="4979078">
                <a:moveTo>
                  <a:pt x="0" y="0"/>
                </a:moveTo>
                <a:lnTo>
                  <a:pt x="4979078" y="0"/>
                </a:lnTo>
                <a:lnTo>
                  <a:pt x="4979078" y="3823524"/>
                </a:lnTo>
                <a:lnTo>
                  <a:pt x="0" y="3823524"/>
                </a:lnTo>
                <a:lnTo>
                  <a:pt x="0" y="0"/>
                </a:lnTo>
                <a:close/>
              </a:path>
            </a:pathLst>
          </a:custGeom>
          <a:blipFill>
            <a:blip r:embed="rId2"/>
            <a:stretch>
              <a:fillRect l="0" t="0" r="0" b="0"/>
            </a:stretch>
          </a:blipFill>
        </p:spPr>
      </p:sp>
      <p:sp>
        <p:nvSpPr>
          <p:cNvPr name="TextBox 3" id="3"/>
          <p:cNvSpPr txBox="true"/>
          <p:nvPr/>
        </p:nvSpPr>
        <p:spPr>
          <a:xfrm rot="0">
            <a:off x="948556" y="1359227"/>
            <a:ext cx="9506843" cy="670560"/>
          </a:xfrm>
          <a:prstGeom prst="rect">
            <a:avLst/>
          </a:prstGeom>
        </p:spPr>
        <p:txBody>
          <a:bodyPr anchor="t" rtlCol="false" tIns="0" lIns="0" bIns="0" rIns="0">
            <a:spAutoFit/>
          </a:bodyPr>
          <a:lstStyle/>
          <a:p>
            <a:pPr algn="ctr">
              <a:lnSpc>
                <a:spcPts val="5099"/>
              </a:lnSpc>
              <a:spcBef>
                <a:spcPct val="0"/>
              </a:spcBef>
            </a:pPr>
            <a:r>
              <a:rPr lang="en-US" sz="3399">
                <a:solidFill>
                  <a:srgbClr val="000000"/>
                </a:solidFill>
                <a:latin typeface="Calibri (MS) Bold"/>
              </a:rPr>
              <a:t>Which marketing campaign was the most successful?</a:t>
            </a:r>
          </a:p>
        </p:txBody>
      </p:sp>
      <p:sp>
        <p:nvSpPr>
          <p:cNvPr name="TextBox 4" id="4"/>
          <p:cNvSpPr txBox="true"/>
          <p:nvPr/>
        </p:nvSpPr>
        <p:spPr>
          <a:xfrm rot="0">
            <a:off x="948556" y="6882029"/>
            <a:ext cx="7101999" cy="670560"/>
          </a:xfrm>
          <a:prstGeom prst="rect">
            <a:avLst/>
          </a:prstGeom>
        </p:spPr>
        <p:txBody>
          <a:bodyPr anchor="t" rtlCol="false" tIns="0" lIns="0" bIns="0" rIns="0">
            <a:spAutoFit/>
          </a:bodyPr>
          <a:lstStyle/>
          <a:p>
            <a:pPr algn="ctr">
              <a:lnSpc>
                <a:spcPts val="5099"/>
              </a:lnSpc>
              <a:spcBef>
                <a:spcPct val="0"/>
              </a:spcBef>
            </a:pPr>
            <a:r>
              <a:rPr lang="en-US" sz="3399">
                <a:solidFill>
                  <a:srgbClr val="000000"/>
                </a:solidFill>
                <a:latin typeface="Calibri (MS)"/>
              </a:rPr>
              <a:t> Last campaign was the most successful.</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8700" y="2395354"/>
            <a:ext cx="2339394" cy="3098671"/>
          </a:xfrm>
          <a:custGeom>
            <a:avLst/>
            <a:gdLst/>
            <a:ahLst/>
            <a:cxnLst/>
            <a:rect r="r" b="b" t="t" l="l"/>
            <a:pathLst>
              <a:path h="3098671" w="2339394">
                <a:moveTo>
                  <a:pt x="0" y="0"/>
                </a:moveTo>
                <a:lnTo>
                  <a:pt x="2339394" y="0"/>
                </a:lnTo>
                <a:lnTo>
                  <a:pt x="2339394" y="3098671"/>
                </a:lnTo>
                <a:lnTo>
                  <a:pt x="0" y="3098671"/>
                </a:lnTo>
                <a:lnTo>
                  <a:pt x="0" y="0"/>
                </a:lnTo>
                <a:close/>
              </a:path>
            </a:pathLst>
          </a:custGeom>
          <a:blipFill>
            <a:blip r:embed="rId2"/>
            <a:stretch>
              <a:fillRect l="0" t="0" r="0" b="0"/>
            </a:stretch>
          </a:blipFill>
        </p:spPr>
      </p:sp>
      <p:sp>
        <p:nvSpPr>
          <p:cNvPr name="Freeform 3" id="3"/>
          <p:cNvSpPr/>
          <p:nvPr/>
        </p:nvSpPr>
        <p:spPr>
          <a:xfrm flipH="false" flipV="false" rot="0">
            <a:off x="3570973" y="2395354"/>
            <a:ext cx="4762901" cy="3098671"/>
          </a:xfrm>
          <a:custGeom>
            <a:avLst/>
            <a:gdLst/>
            <a:ahLst/>
            <a:cxnLst/>
            <a:rect r="r" b="b" t="t" l="l"/>
            <a:pathLst>
              <a:path h="3098671" w="4762901">
                <a:moveTo>
                  <a:pt x="0" y="0"/>
                </a:moveTo>
                <a:lnTo>
                  <a:pt x="4762902" y="0"/>
                </a:lnTo>
                <a:lnTo>
                  <a:pt x="4762902" y="3098671"/>
                </a:lnTo>
                <a:lnTo>
                  <a:pt x="0" y="3098671"/>
                </a:lnTo>
                <a:lnTo>
                  <a:pt x="0" y="0"/>
                </a:lnTo>
                <a:close/>
              </a:path>
            </a:pathLst>
          </a:custGeom>
          <a:blipFill>
            <a:blip r:embed="rId3"/>
            <a:stretch>
              <a:fillRect l="0" t="0" r="0" b="0"/>
            </a:stretch>
          </a:blipFill>
        </p:spPr>
      </p:sp>
      <p:sp>
        <p:nvSpPr>
          <p:cNvPr name="Freeform 4" id="4"/>
          <p:cNvSpPr/>
          <p:nvPr/>
        </p:nvSpPr>
        <p:spPr>
          <a:xfrm flipH="false" flipV="false" rot="0">
            <a:off x="8533900" y="2395354"/>
            <a:ext cx="4048930" cy="3098671"/>
          </a:xfrm>
          <a:custGeom>
            <a:avLst/>
            <a:gdLst/>
            <a:ahLst/>
            <a:cxnLst/>
            <a:rect r="r" b="b" t="t" l="l"/>
            <a:pathLst>
              <a:path h="3098671" w="4048930">
                <a:moveTo>
                  <a:pt x="0" y="0"/>
                </a:moveTo>
                <a:lnTo>
                  <a:pt x="4048930" y="0"/>
                </a:lnTo>
                <a:lnTo>
                  <a:pt x="4048930" y="3098671"/>
                </a:lnTo>
                <a:lnTo>
                  <a:pt x="0" y="3098671"/>
                </a:lnTo>
                <a:lnTo>
                  <a:pt x="0" y="0"/>
                </a:lnTo>
                <a:close/>
              </a:path>
            </a:pathLst>
          </a:custGeom>
          <a:blipFill>
            <a:blip r:embed="rId4"/>
            <a:stretch>
              <a:fillRect l="0" t="0" r="0" b="0"/>
            </a:stretch>
          </a:blipFill>
        </p:spPr>
      </p:sp>
      <p:sp>
        <p:nvSpPr>
          <p:cNvPr name="Freeform 5" id="5"/>
          <p:cNvSpPr/>
          <p:nvPr/>
        </p:nvSpPr>
        <p:spPr>
          <a:xfrm flipH="false" flipV="false" rot="0">
            <a:off x="12782855" y="2395354"/>
            <a:ext cx="3002695" cy="3098671"/>
          </a:xfrm>
          <a:custGeom>
            <a:avLst/>
            <a:gdLst/>
            <a:ahLst/>
            <a:cxnLst/>
            <a:rect r="r" b="b" t="t" l="l"/>
            <a:pathLst>
              <a:path h="3098671" w="3002695">
                <a:moveTo>
                  <a:pt x="0" y="0"/>
                </a:moveTo>
                <a:lnTo>
                  <a:pt x="3002694" y="0"/>
                </a:lnTo>
                <a:lnTo>
                  <a:pt x="3002694" y="3098671"/>
                </a:lnTo>
                <a:lnTo>
                  <a:pt x="0" y="3098671"/>
                </a:lnTo>
                <a:lnTo>
                  <a:pt x="0" y="0"/>
                </a:lnTo>
                <a:close/>
              </a:path>
            </a:pathLst>
          </a:custGeom>
          <a:blipFill>
            <a:blip r:embed="rId5"/>
            <a:stretch>
              <a:fillRect l="0" t="0" r="0" b="0"/>
            </a:stretch>
          </a:blipFill>
        </p:spPr>
      </p:sp>
      <p:sp>
        <p:nvSpPr>
          <p:cNvPr name="TextBox 6" id="6"/>
          <p:cNvSpPr txBox="true"/>
          <p:nvPr/>
        </p:nvSpPr>
        <p:spPr>
          <a:xfrm rot="0">
            <a:off x="1028700" y="1247185"/>
            <a:ext cx="7749927" cy="670560"/>
          </a:xfrm>
          <a:prstGeom prst="rect">
            <a:avLst/>
          </a:prstGeom>
        </p:spPr>
        <p:txBody>
          <a:bodyPr anchor="t" rtlCol="false" tIns="0" lIns="0" bIns="0" rIns="0">
            <a:spAutoFit/>
          </a:bodyPr>
          <a:lstStyle/>
          <a:p>
            <a:pPr algn="ctr">
              <a:lnSpc>
                <a:spcPts val="5099"/>
              </a:lnSpc>
              <a:spcBef>
                <a:spcPct val="0"/>
              </a:spcBef>
            </a:pPr>
            <a:r>
              <a:rPr lang="en-US" sz="3399">
                <a:solidFill>
                  <a:srgbClr val="000000"/>
                </a:solidFill>
                <a:latin typeface="Calibri (MS) Bold"/>
              </a:rPr>
              <a:t>What does the average customer look like?</a:t>
            </a:r>
          </a:p>
        </p:txBody>
      </p:sp>
      <p:sp>
        <p:nvSpPr>
          <p:cNvPr name="TextBox 7" id="7"/>
          <p:cNvSpPr txBox="true"/>
          <p:nvPr/>
        </p:nvSpPr>
        <p:spPr>
          <a:xfrm rot="0">
            <a:off x="948556" y="6882029"/>
            <a:ext cx="11490166" cy="1946910"/>
          </a:xfrm>
          <a:prstGeom prst="rect">
            <a:avLst/>
          </a:prstGeom>
        </p:spPr>
        <p:txBody>
          <a:bodyPr anchor="t" rtlCol="false" tIns="0" lIns="0" bIns="0" rIns="0">
            <a:spAutoFit/>
          </a:bodyPr>
          <a:lstStyle/>
          <a:p>
            <a:pPr>
              <a:lnSpc>
                <a:spcPts val="5099"/>
              </a:lnSpc>
            </a:pPr>
            <a:r>
              <a:rPr lang="en-US" sz="3399">
                <a:solidFill>
                  <a:srgbClr val="000000"/>
                </a:solidFill>
                <a:latin typeface="Calibri (MS)"/>
              </a:rPr>
              <a:t>An average customer is look like age between 47-56, Graduated, Married and having income between 21730 to 81729.</a:t>
            </a:r>
          </a:p>
          <a:p>
            <a:pPr>
              <a:lnSpc>
                <a:spcPts val="5099"/>
              </a:lnSpc>
              <a:spcBef>
                <a:spcPct val="0"/>
              </a:spcBef>
            </a:pP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8700" y="2296808"/>
            <a:ext cx="4868691" cy="3845061"/>
          </a:xfrm>
          <a:custGeom>
            <a:avLst/>
            <a:gdLst/>
            <a:ahLst/>
            <a:cxnLst/>
            <a:rect r="r" b="b" t="t" l="l"/>
            <a:pathLst>
              <a:path h="3845061" w="4868691">
                <a:moveTo>
                  <a:pt x="0" y="0"/>
                </a:moveTo>
                <a:lnTo>
                  <a:pt x="4868691" y="0"/>
                </a:lnTo>
                <a:lnTo>
                  <a:pt x="4868691" y="3845061"/>
                </a:lnTo>
                <a:lnTo>
                  <a:pt x="0" y="3845061"/>
                </a:lnTo>
                <a:lnTo>
                  <a:pt x="0" y="0"/>
                </a:lnTo>
                <a:close/>
              </a:path>
            </a:pathLst>
          </a:custGeom>
          <a:blipFill>
            <a:blip r:embed="rId2"/>
            <a:stretch>
              <a:fillRect l="0" t="0" r="0" b="0"/>
            </a:stretch>
          </a:blipFill>
        </p:spPr>
      </p:sp>
      <p:sp>
        <p:nvSpPr>
          <p:cNvPr name="TextBox 3" id="3"/>
          <p:cNvSpPr txBox="true"/>
          <p:nvPr/>
        </p:nvSpPr>
        <p:spPr>
          <a:xfrm rot="0">
            <a:off x="1028700" y="1232798"/>
            <a:ext cx="6688634" cy="670560"/>
          </a:xfrm>
          <a:prstGeom prst="rect">
            <a:avLst/>
          </a:prstGeom>
        </p:spPr>
        <p:txBody>
          <a:bodyPr anchor="t" rtlCol="false" tIns="0" lIns="0" bIns="0" rIns="0">
            <a:spAutoFit/>
          </a:bodyPr>
          <a:lstStyle/>
          <a:p>
            <a:pPr algn="ctr">
              <a:lnSpc>
                <a:spcPts val="5099"/>
              </a:lnSpc>
              <a:spcBef>
                <a:spcPct val="0"/>
              </a:spcBef>
            </a:pPr>
            <a:r>
              <a:rPr lang="en-US" sz="3399">
                <a:solidFill>
                  <a:srgbClr val="000000"/>
                </a:solidFill>
                <a:latin typeface="Calibri (MS) Bold"/>
              </a:rPr>
              <a:t>Which products are performing best?</a:t>
            </a:r>
          </a:p>
        </p:txBody>
      </p:sp>
      <p:sp>
        <p:nvSpPr>
          <p:cNvPr name="TextBox 4" id="4"/>
          <p:cNvSpPr txBox="true"/>
          <p:nvPr/>
        </p:nvSpPr>
        <p:spPr>
          <a:xfrm rot="0">
            <a:off x="948556" y="6882029"/>
            <a:ext cx="6871800" cy="670560"/>
          </a:xfrm>
          <a:prstGeom prst="rect">
            <a:avLst/>
          </a:prstGeom>
        </p:spPr>
        <p:txBody>
          <a:bodyPr anchor="t" rtlCol="false" tIns="0" lIns="0" bIns="0" rIns="0">
            <a:spAutoFit/>
          </a:bodyPr>
          <a:lstStyle/>
          <a:p>
            <a:pPr algn="ctr">
              <a:lnSpc>
                <a:spcPts val="5099"/>
              </a:lnSpc>
              <a:spcBef>
                <a:spcPct val="0"/>
              </a:spcBef>
            </a:pPr>
            <a:r>
              <a:rPr lang="en-US" sz="3399">
                <a:solidFill>
                  <a:srgbClr val="000000"/>
                </a:solidFill>
                <a:latin typeface="Calibri (MS)"/>
              </a:rPr>
              <a:t>"Wine" is the best performing product.</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8700" y="2784451"/>
            <a:ext cx="6133161" cy="4097780"/>
          </a:xfrm>
          <a:custGeom>
            <a:avLst/>
            <a:gdLst/>
            <a:ahLst/>
            <a:cxnLst/>
            <a:rect r="r" b="b" t="t" l="l"/>
            <a:pathLst>
              <a:path h="4097780" w="6133161">
                <a:moveTo>
                  <a:pt x="0" y="0"/>
                </a:moveTo>
                <a:lnTo>
                  <a:pt x="6133161" y="0"/>
                </a:lnTo>
                <a:lnTo>
                  <a:pt x="6133161" y="4097781"/>
                </a:lnTo>
                <a:lnTo>
                  <a:pt x="0" y="4097781"/>
                </a:lnTo>
                <a:lnTo>
                  <a:pt x="0" y="0"/>
                </a:lnTo>
                <a:close/>
              </a:path>
            </a:pathLst>
          </a:custGeom>
          <a:blipFill>
            <a:blip r:embed="rId2"/>
            <a:stretch>
              <a:fillRect l="0" t="0" r="0" b="0"/>
            </a:stretch>
          </a:blipFill>
        </p:spPr>
      </p:sp>
      <p:sp>
        <p:nvSpPr>
          <p:cNvPr name="TextBox 3" id="3"/>
          <p:cNvSpPr txBox="true"/>
          <p:nvPr/>
        </p:nvSpPr>
        <p:spPr>
          <a:xfrm rot="0">
            <a:off x="1028700" y="1175248"/>
            <a:ext cx="6887319" cy="670560"/>
          </a:xfrm>
          <a:prstGeom prst="rect">
            <a:avLst/>
          </a:prstGeom>
        </p:spPr>
        <p:txBody>
          <a:bodyPr anchor="t" rtlCol="false" tIns="0" lIns="0" bIns="0" rIns="0">
            <a:spAutoFit/>
          </a:bodyPr>
          <a:lstStyle/>
          <a:p>
            <a:pPr algn="ctr">
              <a:lnSpc>
                <a:spcPts val="5099"/>
              </a:lnSpc>
              <a:spcBef>
                <a:spcPct val="0"/>
              </a:spcBef>
            </a:pPr>
            <a:r>
              <a:rPr lang="en-US" sz="3399">
                <a:solidFill>
                  <a:srgbClr val="000000"/>
                </a:solidFill>
                <a:latin typeface="Calibri (MS) Bold"/>
              </a:rPr>
              <a:t>Which channels are underperforming?</a:t>
            </a:r>
          </a:p>
        </p:txBody>
      </p:sp>
      <p:sp>
        <p:nvSpPr>
          <p:cNvPr name="TextBox 4" id="4"/>
          <p:cNvSpPr txBox="true"/>
          <p:nvPr/>
        </p:nvSpPr>
        <p:spPr>
          <a:xfrm rot="0">
            <a:off x="1028700" y="7658950"/>
            <a:ext cx="13533181" cy="670560"/>
          </a:xfrm>
          <a:prstGeom prst="rect">
            <a:avLst/>
          </a:prstGeom>
        </p:spPr>
        <p:txBody>
          <a:bodyPr anchor="t" rtlCol="false" tIns="0" lIns="0" bIns="0" rIns="0">
            <a:spAutoFit/>
          </a:bodyPr>
          <a:lstStyle/>
          <a:p>
            <a:pPr algn="ctr">
              <a:lnSpc>
                <a:spcPts val="5099"/>
              </a:lnSpc>
              <a:spcBef>
                <a:spcPct val="0"/>
              </a:spcBef>
            </a:pPr>
            <a:r>
              <a:rPr lang="en-US" sz="3399">
                <a:solidFill>
                  <a:srgbClr val="000000"/>
                </a:solidFill>
                <a:latin typeface="Calibri (MS)"/>
              </a:rPr>
              <a:t>"Deal" channel is underperforming while "Store" channel is best performing.</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1206821" y="0"/>
            <a:ext cx="7081179" cy="10287000"/>
            <a:chOff x="0" y="0"/>
            <a:chExt cx="2395362" cy="3479800"/>
          </a:xfrm>
        </p:grpSpPr>
        <p:sp>
          <p:nvSpPr>
            <p:cNvPr name="Freeform 3" id="3"/>
            <p:cNvSpPr/>
            <p:nvPr/>
          </p:nvSpPr>
          <p:spPr>
            <a:xfrm flipH="false" flipV="false" rot="0">
              <a:off x="0" y="0"/>
              <a:ext cx="2395362" cy="3479800"/>
            </a:xfrm>
            <a:custGeom>
              <a:avLst/>
              <a:gdLst/>
              <a:ahLst/>
              <a:cxnLst/>
              <a:rect r="r" b="b" t="t" l="l"/>
              <a:pathLst>
                <a:path h="3479800" w="2395362">
                  <a:moveTo>
                    <a:pt x="0" y="0"/>
                  </a:moveTo>
                  <a:lnTo>
                    <a:pt x="2395362" y="0"/>
                  </a:lnTo>
                  <a:lnTo>
                    <a:pt x="2395362" y="3479800"/>
                  </a:lnTo>
                  <a:lnTo>
                    <a:pt x="0" y="3479800"/>
                  </a:lnTo>
                  <a:close/>
                </a:path>
              </a:pathLst>
            </a:custGeom>
            <a:solidFill>
              <a:srgbClr val="6FA82F"/>
            </a:solidFill>
          </p:spPr>
        </p:sp>
      </p:grpSp>
      <p:grpSp>
        <p:nvGrpSpPr>
          <p:cNvPr name="Group 4" id="4"/>
          <p:cNvGrpSpPr>
            <a:grpSpLocks noChangeAspect="true"/>
          </p:cNvGrpSpPr>
          <p:nvPr/>
        </p:nvGrpSpPr>
        <p:grpSpPr>
          <a:xfrm rot="0">
            <a:off x="9351428" y="1841690"/>
            <a:ext cx="6603619" cy="6603619"/>
            <a:chOff x="0" y="0"/>
            <a:chExt cx="6350000" cy="6350000"/>
          </a:xfrm>
        </p:grpSpPr>
        <p:sp>
          <p:nvSpPr>
            <p:cNvPr name="Freeform 5" id="5"/>
            <p:cNvSpPr/>
            <p:nvPr/>
          </p:nvSpPr>
          <p:spPr>
            <a:xfrm flipH="false" flipV="false" rot="0">
              <a:off x="0" y="0"/>
              <a:ext cx="6350000" cy="6350000"/>
            </a:xfrm>
            <a:custGeom>
              <a:avLst/>
              <a:gdLst/>
              <a:ahLst/>
              <a:cxnLst/>
              <a:rect r="r" b="b" t="t" l="l"/>
              <a:pathLst>
                <a:path h="6350000" w="6350000">
                  <a:moveTo>
                    <a:pt x="5715000" y="6350000"/>
                  </a:moveTo>
                  <a:lnTo>
                    <a:pt x="635000" y="6350000"/>
                  </a:lnTo>
                  <a:cubicBezTo>
                    <a:pt x="284480" y="6350000"/>
                    <a:pt x="0" y="6065520"/>
                    <a:pt x="0" y="5715000"/>
                  </a:cubicBezTo>
                  <a:lnTo>
                    <a:pt x="0" y="635000"/>
                  </a:lnTo>
                  <a:cubicBezTo>
                    <a:pt x="0" y="284480"/>
                    <a:pt x="284480" y="0"/>
                    <a:pt x="635000" y="0"/>
                  </a:cubicBezTo>
                  <a:lnTo>
                    <a:pt x="5715000" y="0"/>
                  </a:lnTo>
                  <a:cubicBezTo>
                    <a:pt x="6065520" y="0"/>
                    <a:pt x="6350000" y="284480"/>
                    <a:pt x="6350000" y="635000"/>
                  </a:cubicBezTo>
                  <a:lnTo>
                    <a:pt x="6350000" y="5715000"/>
                  </a:lnTo>
                  <a:cubicBezTo>
                    <a:pt x="6350000" y="6065520"/>
                    <a:pt x="6065520" y="6350000"/>
                    <a:pt x="5715000" y="6350000"/>
                  </a:cubicBezTo>
                  <a:close/>
                </a:path>
              </a:pathLst>
            </a:custGeom>
            <a:blipFill>
              <a:blip r:embed="rId2"/>
              <a:stretch>
                <a:fillRect l="-11633" t="0" r="-11633" b="0"/>
              </a:stretch>
            </a:blipFill>
          </p:spPr>
        </p:sp>
      </p:grpSp>
      <p:sp>
        <p:nvSpPr>
          <p:cNvPr name="TextBox 6" id="6"/>
          <p:cNvSpPr txBox="true"/>
          <p:nvPr/>
        </p:nvSpPr>
        <p:spPr>
          <a:xfrm rot="0">
            <a:off x="891901" y="3237189"/>
            <a:ext cx="7345691" cy="4137660"/>
          </a:xfrm>
          <a:prstGeom prst="rect">
            <a:avLst/>
          </a:prstGeom>
        </p:spPr>
        <p:txBody>
          <a:bodyPr anchor="t" rtlCol="false" tIns="0" lIns="0" bIns="0" rIns="0">
            <a:spAutoFit/>
          </a:bodyPr>
          <a:lstStyle/>
          <a:p>
            <a:pPr algn="just" marL="518160" indent="-259080" lvl="1">
              <a:lnSpc>
                <a:spcPts val="3600"/>
              </a:lnSpc>
              <a:buFont typeface="Arial"/>
              <a:buChar char="•"/>
            </a:pPr>
            <a:r>
              <a:rPr lang="en-US" sz="2400">
                <a:solidFill>
                  <a:srgbClr val="737373"/>
                </a:solidFill>
                <a:latin typeface="Calibri (MS)"/>
              </a:rPr>
              <a:t>In conclusion, by understanding the factors that influence web purchases, focusing on the best-performing products, and improving the customer experience, companies can increase revenue and improve the performance of different purchases. With the right strategies and tactics, Store purchases can become a significant source of revenue and growth for the company.</a:t>
            </a:r>
          </a:p>
          <a:p>
            <a:pPr>
              <a:lnSpc>
                <a:spcPts val="3600"/>
              </a:lnSpc>
            </a:pPr>
          </a:p>
        </p:txBody>
      </p:sp>
      <p:grpSp>
        <p:nvGrpSpPr>
          <p:cNvPr name="Group 7" id="7"/>
          <p:cNvGrpSpPr/>
          <p:nvPr/>
        </p:nvGrpSpPr>
        <p:grpSpPr>
          <a:xfrm rot="0">
            <a:off x="9726573" y="2071887"/>
            <a:ext cx="6541176" cy="6617383"/>
            <a:chOff x="0" y="0"/>
            <a:chExt cx="16854971" cy="17051337"/>
          </a:xfrm>
        </p:grpSpPr>
        <p:sp>
          <p:nvSpPr>
            <p:cNvPr name="Freeform 8" id="8"/>
            <p:cNvSpPr/>
            <p:nvPr/>
          </p:nvSpPr>
          <p:spPr>
            <a:xfrm flipH="false" flipV="false" rot="0">
              <a:off x="0" y="0"/>
              <a:ext cx="16854971" cy="17051338"/>
            </a:xfrm>
            <a:custGeom>
              <a:avLst/>
              <a:gdLst/>
              <a:ahLst/>
              <a:cxnLst/>
              <a:rect r="r" b="b" t="t" l="l"/>
              <a:pathLst>
                <a:path h="17051338" w="16854971">
                  <a:moveTo>
                    <a:pt x="16730511" y="59690"/>
                  </a:moveTo>
                  <a:cubicBezTo>
                    <a:pt x="16766071" y="59690"/>
                    <a:pt x="16795280" y="88900"/>
                    <a:pt x="16795280" y="124460"/>
                  </a:cubicBezTo>
                  <a:lnTo>
                    <a:pt x="16795280" y="16926877"/>
                  </a:lnTo>
                  <a:cubicBezTo>
                    <a:pt x="16795280" y="16962438"/>
                    <a:pt x="16766071" y="16991647"/>
                    <a:pt x="16730511" y="16991647"/>
                  </a:cubicBezTo>
                  <a:lnTo>
                    <a:pt x="124460" y="16991647"/>
                  </a:lnTo>
                  <a:cubicBezTo>
                    <a:pt x="88900" y="16991647"/>
                    <a:pt x="59690" y="16962438"/>
                    <a:pt x="59690" y="16926877"/>
                  </a:cubicBezTo>
                  <a:lnTo>
                    <a:pt x="59690" y="124460"/>
                  </a:lnTo>
                  <a:cubicBezTo>
                    <a:pt x="59690" y="88900"/>
                    <a:pt x="88900" y="59690"/>
                    <a:pt x="124460" y="59690"/>
                  </a:cubicBezTo>
                  <a:lnTo>
                    <a:pt x="16730511" y="59690"/>
                  </a:lnTo>
                  <a:moveTo>
                    <a:pt x="16730511" y="0"/>
                  </a:moveTo>
                  <a:lnTo>
                    <a:pt x="124460" y="0"/>
                  </a:lnTo>
                  <a:cubicBezTo>
                    <a:pt x="55880" y="0"/>
                    <a:pt x="0" y="55880"/>
                    <a:pt x="0" y="124460"/>
                  </a:cubicBezTo>
                  <a:lnTo>
                    <a:pt x="0" y="16926877"/>
                  </a:lnTo>
                  <a:cubicBezTo>
                    <a:pt x="0" y="16995457"/>
                    <a:pt x="55880" y="17051338"/>
                    <a:pt x="124460" y="17051338"/>
                  </a:cubicBezTo>
                  <a:lnTo>
                    <a:pt x="16730511" y="17051338"/>
                  </a:lnTo>
                  <a:cubicBezTo>
                    <a:pt x="16799091" y="17051338"/>
                    <a:pt x="16854971" y="16995457"/>
                    <a:pt x="16854971" y="16926877"/>
                  </a:cubicBezTo>
                  <a:lnTo>
                    <a:pt x="16854971" y="124460"/>
                  </a:lnTo>
                  <a:cubicBezTo>
                    <a:pt x="16854971" y="55880"/>
                    <a:pt x="16799091" y="0"/>
                    <a:pt x="16730511" y="0"/>
                  </a:cubicBezTo>
                  <a:close/>
                </a:path>
              </a:pathLst>
            </a:custGeom>
            <a:solidFill>
              <a:srgbClr val="008037"/>
            </a:solidFill>
          </p:spPr>
        </p:sp>
      </p:grpSp>
      <p:sp>
        <p:nvSpPr>
          <p:cNvPr name="TextBox 9" id="9"/>
          <p:cNvSpPr txBox="true"/>
          <p:nvPr/>
        </p:nvSpPr>
        <p:spPr>
          <a:xfrm rot="0">
            <a:off x="1395461" y="1985661"/>
            <a:ext cx="5734430" cy="873760"/>
          </a:xfrm>
          <a:prstGeom prst="rect">
            <a:avLst/>
          </a:prstGeom>
        </p:spPr>
        <p:txBody>
          <a:bodyPr anchor="t" rtlCol="false" tIns="0" lIns="0" bIns="0" rIns="0">
            <a:spAutoFit/>
          </a:bodyPr>
          <a:lstStyle/>
          <a:p>
            <a:pPr>
              <a:lnSpc>
                <a:spcPts val="6440"/>
              </a:lnSpc>
              <a:spcBef>
                <a:spcPct val="0"/>
              </a:spcBef>
            </a:pPr>
            <a:r>
              <a:rPr lang="en-US" sz="4600">
                <a:solidFill>
                  <a:srgbClr val="008037"/>
                </a:solidFill>
                <a:latin typeface="Calibri (MS) Ultra-Bold"/>
              </a:rPr>
              <a:t>CONCLUSION</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635967" y="-443457"/>
            <a:ext cx="19559933" cy="11173914"/>
            <a:chOff x="0" y="0"/>
            <a:chExt cx="6339713" cy="3621659"/>
          </a:xfrm>
        </p:grpSpPr>
        <p:sp>
          <p:nvSpPr>
            <p:cNvPr name="Freeform 3" id="3"/>
            <p:cNvSpPr/>
            <p:nvPr/>
          </p:nvSpPr>
          <p:spPr>
            <a:xfrm flipH="false" flipV="false" rot="0">
              <a:off x="63500" y="63500"/>
              <a:ext cx="6212713" cy="3494659"/>
            </a:xfrm>
            <a:custGeom>
              <a:avLst/>
              <a:gdLst/>
              <a:ahLst/>
              <a:cxnLst/>
              <a:rect r="r" b="b" t="t" l="l"/>
              <a:pathLst>
                <a:path h="3494659" w="6212713">
                  <a:moveTo>
                    <a:pt x="6212713" y="0"/>
                  </a:moveTo>
                  <a:lnTo>
                    <a:pt x="6212713" y="3494659"/>
                  </a:lnTo>
                  <a:lnTo>
                    <a:pt x="0" y="3494659"/>
                  </a:lnTo>
                  <a:lnTo>
                    <a:pt x="0" y="0"/>
                  </a:lnTo>
                  <a:lnTo>
                    <a:pt x="6212713" y="0"/>
                  </a:lnTo>
                  <a:close/>
                </a:path>
              </a:pathLst>
            </a:custGeom>
            <a:blipFill>
              <a:blip r:embed="rId2">
                <a:alphaModFix amt="50000"/>
              </a:blip>
              <a:stretch>
                <a:fillRect l="-4852" t="0" r="-4852" b="0"/>
              </a:stretch>
            </a:blipFill>
          </p:spPr>
        </p:sp>
        <p:sp>
          <p:nvSpPr>
            <p:cNvPr name="Freeform 4" id="4"/>
            <p:cNvSpPr/>
            <p:nvPr/>
          </p:nvSpPr>
          <p:spPr>
            <a:xfrm flipH="false" flipV="false" rot="0">
              <a:off x="0" y="0"/>
              <a:ext cx="6339713" cy="3621659"/>
            </a:xfrm>
            <a:custGeom>
              <a:avLst/>
              <a:gdLst/>
              <a:ahLst/>
              <a:cxnLst/>
              <a:rect r="r" b="b" t="t" l="l"/>
              <a:pathLst>
                <a:path h="3621659" w="6339713">
                  <a:moveTo>
                    <a:pt x="6339713" y="0"/>
                  </a:moveTo>
                  <a:lnTo>
                    <a:pt x="6339713" y="3621659"/>
                  </a:lnTo>
                  <a:lnTo>
                    <a:pt x="0" y="3621659"/>
                  </a:lnTo>
                  <a:lnTo>
                    <a:pt x="0" y="0"/>
                  </a:lnTo>
                  <a:lnTo>
                    <a:pt x="6339713" y="0"/>
                  </a:lnTo>
                  <a:close/>
                </a:path>
              </a:pathLst>
            </a:custGeom>
            <a:blipFill>
              <a:blip r:embed="rId3">
                <a:alphaModFix amt="50000"/>
              </a:blip>
              <a:stretch>
                <a:fillRect l="-1" t="0" r="-1" b="0"/>
              </a:stretch>
            </a:blipFill>
          </p:spPr>
        </p:sp>
      </p:grpSp>
      <p:grpSp>
        <p:nvGrpSpPr>
          <p:cNvPr name="Group 5" id="5"/>
          <p:cNvGrpSpPr/>
          <p:nvPr/>
        </p:nvGrpSpPr>
        <p:grpSpPr>
          <a:xfrm rot="0">
            <a:off x="6116638" y="0"/>
            <a:ext cx="6054725" cy="10287000"/>
            <a:chOff x="0" y="0"/>
            <a:chExt cx="2048142" cy="3479800"/>
          </a:xfrm>
        </p:grpSpPr>
        <p:sp>
          <p:nvSpPr>
            <p:cNvPr name="Freeform 6" id="6"/>
            <p:cNvSpPr/>
            <p:nvPr/>
          </p:nvSpPr>
          <p:spPr>
            <a:xfrm flipH="false" flipV="false" rot="0">
              <a:off x="0" y="0"/>
              <a:ext cx="2048141" cy="3479800"/>
            </a:xfrm>
            <a:custGeom>
              <a:avLst/>
              <a:gdLst/>
              <a:ahLst/>
              <a:cxnLst/>
              <a:rect r="r" b="b" t="t" l="l"/>
              <a:pathLst>
                <a:path h="3479800" w="2048141">
                  <a:moveTo>
                    <a:pt x="0" y="0"/>
                  </a:moveTo>
                  <a:lnTo>
                    <a:pt x="2048141" y="0"/>
                  </a:lnTo>
                  <a:lnTo>
                    <a:pt x="2048141" y="3479800"/>
                  </a:lnTo>
                  <a:lnTo>
                    <a:pt x="0" y="3479800"/>
                  </a:lnTo>
                  <a:close/>
                </a:path>
              </a:pathLst>
            </a:custGeom>
            <a:solidFill>
              <a:srgbClr val="6FA82F">
                <a:alpha val="29804"/>
              </a:srgbClr>
            </a:solidFill>
          </p:spPr>
        </p:sp>
      </p:grpSp>
      <p:grpSp>
        <p:nvGrpSpPr>
          <p:cNvPr name="Group 7" id="7"/>
          <p:cNvGrpSpPr>
            <a:grpSpLocks noChangeAspect="true"/>
          </p:cNvGrpSpPr>
          <p:nvPr/>
        </p:nvGrpSpPr>
        <p:grpSpPr>
          <a:xfrm rot="0">
            <a:off x="3605476" y="2028119"/>
            <a:ext cx="11077047" cy="6230761"/>
            <a:chOff x="0" y="0"/>
            <a:chExt cx="11289030" cy="6350000"/>
          </a:xfrm>
        </p:grpSpPr>
        <p:sp>
          <p:nvSpPr>
            <p:cNvPr name="Freeform 8" id="8"/>
            <p:cNvSpPr/>
            <p:nvPr/>
          </p:nvSpPr>
          <p:spPr>
            <a:xfrm flipH="false" flipV="false" rot="0">
              <a:off x="0" y="0"/>
              <a:ext cx="11287761" cy="6350000"/>
            </a:xfrm>
            <a:custGeom>
              <a:avLst/>
              <a:gdLst/>
              <a:ahLst/>
              <a:cxnLst/>
              <a:rect r="r" b="b" t="t" l="l"/>
              <a:pathLst>
                <a:path h="6350000" w="11287761">
                  <a:moveTo>
                    <a:pt x="0" y="5824220"/>
                  </a:moveTo>
                  <a:lnTo>
                    <a:pt x="0" y="525780"/>
                  </a:lnTo>
                  <a:cubicBezTo>
                    <a:pt x="0" y="234950"/>
                    <a:pt x="234950" y="0"/>
                    <a:pt x="525780" y="0"/>
                  </a:cubicBezTo>
                  <a:lnTo>
                    <a:pt x="10761980" y="0"/>
                  </a:lnTo>
                  <a:cubicBezTo>
                    <a:pt x="11052811" y="0"/>
                    <a:pt x="11287761" y="234950"/>
                    <a:pt x="11287761" y="525780"/>
                  </a:cubicBezTo>
                  <a:lnTo>
                    <a:pt x="11287761" y="5822950"/>
                  </a:lnTo>
                  <a:cubicBezTo>
                    <a:pt x="11287761" y="6113780"/>
                    <a:pt x="11052811" y="6348730"/>
                    <a:pt x="10761980" y="6348730"/>
                  </a:cubicBezTo>
                  <a:lnTo>
                    <a:pt x="525780" y="6348730"/>
                  </a:lnTo>
                  <a:cubicBezTo>
                    <a:pt x="236220" y="6350000"/>
                    <a:pt x="0" y="6115050"/>
                    <a:pt x="0" y="5824220"/>
                  </a:cubicBezTo>
                  <a:cubicBezTo>
                    <a:pt x="0" y="5824220"/>
                    <a:pt x="0" y="5824220"/>
                    <a:pt x="0" y="5824220"/>
                  </a:cubicBezTo>
                  <a:close/>
                </a:path>
              </a:pathLst>
            </a:custGeom>
            <a:blipFill>
              <a:blip r:embed="rId4">
                <a:alphaModFix amt="30000"/>
              </a:blip>
              <a:stretch>
                <a:fillRect l="0" t="-38897" r="0" b="-38897"/>
              </a:stretch>
            </a:blipFill>
          </p:spPr>
        </p:sp>
      </p:grpSp>
      <p:grpSp>
        <p:nvGrpSpPr>
          <p:cNvPr name="Group 9" id="9"/>
          <p:cNvGrpSpPr/>
          <p:nvPr/>
        </p:nvGrpSpPr>
        <p:grpSpPr>
          <a:xfrm rot="0">
            <a:off x="4037355" y="2297539"/>
            <a:ext cx="10911790" cy="6174185"/>
            <a:chOff x="0" y="0"/>
            <a:chExt cx="17824089" cy="10085350"/>
          </a:xfrm>
        </p:grpSpPr>
        <p:sp>
          <p:nvSpPr>
            <p:cNvPr name="Freeform 10" id="10"/>
            <p:cNvSpPr/>
            <p:nvPr/>
          </p:nvSpPr>
          <p:spPr>
            <a:xfrm flipH="false" flipV="false" rot="0">
              <a:off x="0" y="0"/>
              <a:ext cx="17824090" cy="10085350"/>
            </a:xfrm>
            <a:custGeom>
              <a:avLst/>
              <a:gdLst/>
              <a:ahLst/>
              <a:cxnLst/>
              <a:rect r="r" b="b" t="t" l="l"/>
              <a:pathLst>
                <a:path h="10085350" w="17824090">
                  <a:moveTo>
                    <a:pt x="17699630" y="59690"/>
                  </a:moveTo>
                  <a:cubicBezTo>
                    <a:pt x="17735189" y="59690"/>
                    <a:pt x="17764399" y="88900"/>
                    <a:pt x="17764399" y="124460"/>
                  </a:cubicBezTo>
                  <a:lnTo>
                    <a:pt x="17764399" y="9960890"/>
                  </a:lnTo>
                  <a:cubicBezTo>
                    <a:pt x="17764399" y="9996450"/>
                    <a:pt x="17735189" y="10025660"/>
                    <a:pt x="17699630" y="10025660"/>
                  </a:cubicBezTo>
                  <a:lnTo>
                    <a:pt x="124460" y="10025660"/>
                  </a:lnTo>
                  <a:cubicBezTo>
                    <a:pt x="88900" y="10025660"/>
                    <a:pt x="59690" y="9996450"/>
                    <a:pt x="59690" y="9960890"/>
                  </a:cubicBezTo>
                  <a:lnTo>
                    <a:pt x="59690" y="124460"/>
                  </a:lnTo>
                  <a:cubicBezTo>
                    <a:pt x="59690" y="88900"/>
                    <a:pt x="88900" y="59690"/>
                    <a:pt x="124460" y="59690"/>
                  </a:cubicBezTo>
                  <a:lnTo>
                    <a:pt x="17699630" y="59690"/>
                  </a:lnTo>
                  <a:moveTo>
                    <a:pt x="17699630" y="0"/>
                  </a:moveTo>
                  <a:lnTo>
                    <a:pt x="124460" y="0"/>
                  </a:lnTo>
                  <a:cubicBezTo>
                    <a:pt x="55880" y="0"/>
                    <a:pt x="0" y="55880"/>
                    <a:pt x="0" y="124460"/>
                  </a:cubicBezTo>
                  <a:lnTo>
                    <a:pt x="0" y="9960890"/>
                  </a:lnTo>
                  <a:cubicBezTo>
                    <a:pt x="0" y="10029470"/>
                    <a:pt x="55880" y="10085350"/>
                    <a:pt x="124460" y="10085350"/>
                  </a:cubicBezTo>
                  <a:lnTo>
                    <a:pt x="17699630" y="10085350"/>
                  </a:lnTo>
                  <a:cubicBezTo>
                    <a:pt x="17768210" y="10085350"/>
                    <a:pt x="17824090" y="10029470"/>
                    <a:pt x="17824090" y="9960890"/>
                  </a:cubicBezTo>
                  <a:lnTo>
                    <a:pt x="17824090" y="124460"/>
                  </a:lnTo>
                  <a:cubicBezTo>
                    <a:pt x="17824089" y="55880"/>
                    <a:pt x="17768210" y="0"/>
                    <a:pt x="17699630" y="0"/>
                  </a:cubicBezTo>
                  <a:close/>
                </a:path>
              </a:pathLst>
            </a:custGeom>
            <a:solidFill>
              <a:srgbClr val="008037">
                <a:alpha val="49804"/>
              </a:srgbClr>
            </a:solidFill>
          </p:spPr>
        </p:sp>
      </p:grpSp>
      <p:sp>
        <p:nvSpPr>
          <p:cNvPr name="TextBox 11" id="11"/>
          <p:cNvSpPr txBox="true"/>
          <p:nvPr/>
        </p:nvSpPr>
        <p:spPr>
          <a:xfrm rot="0">
            <a:off x="5341499" y="4147820"/>
            <a:ext cx="7777651" cy="1648460"/>
          </a:xfrm>
          <a:prstGeom prst="rect">
            <a:avLst/>
          </a:prstGeom>
        </p:spPr>
        <p:txBody>
          <a:bodyPr anchor="t" rtlCol="false" tIns="0" lIns="0" bIns="0" rIns="0">
            <a:spAutoFit/>
          </a:bodyPr>
          <a:lstStyle/>
          <a:p>
            <a:pPr algn="ctr">
              <a:lnSpc>
                <a:spcPts val="12039"/>
              </a:lnSpc>
            </a:pPr>
            <a:r>
              <a:rPr lang="en-US" sz="8599">
                <a:solidFill>
                  <a:srgbClr val="5E17EB"/>
                </a:solidFill>
                <a:latin typeface="Calibri (MS) Ultra-Bold"/>
              </a:rPr>
              <a:t>THANK YOU</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7039115"/>
            <a:ext cx="18288000" cy="3247885"/>
            <a:chOff x="0" y="0"/>
            <a:chExt cx="6186311" cy="1098667"/>
          </a:xfrm>
        </p:grpSpPr>
        <p:sp>
          <p:nvSpPr>
            <p:cNvPr name="Freeform 3" id="3"/>
            <p:cNvSpPr/>
            <p:nvPr/>
          </p:nvSpPr>
          <p:spPr>
            <a:xfrm flipH="false" flipV="false" rot="0">
              <a:off x="0" y="0"/>
              <a:ext cx="6186311" cy="1098667"/>
            </a:xfrm>
            <a:custGeom>
              <a:avLst/>
              <a:gdLst/>
              <a:ahLst/>
              <a:cxnLst/>
              <a:rect r="r" b="b" t="t" l="l"/>
              <a:pathLst>
                <a:path h="1098667" w="6186311">
                  <a:moveTo>
                    <a:pt x="0" y="0"/>
                  </a:moveTo>
                  <a:lnTo>
                    <a:pt x="6186311" y="0"/>
                  </a:lnTo>
                  <a:lnTo>
                    <a:pt x="6186311" y="1098667"/>
                  </a:lnTo>
                  <a:lnTo>
                    <a:pt x="0" y="1098667"/>
                  </a:lnTo>
                  <a:close/>
                </a:path>
              </a:pathLst>
            </a:custGeom>
            <a:solidFill>
              <a:srgbClr val="6FA82F"/>
            </a:solidFill>
          </p:spPr>
        </p:sp>
      </p:grpSp>
      <p:grpSp>
        <p:nvGrpSpPr>
          <p:cNvPr name="Group 4" id="4"/>
          <p:cNvGrpSpPr>
            <a:grpSpLocks noChangeAspect="true"/>
          </p:cNvGrpSpPr>
          <p:nvPr/>
        </p:nvGrpSpPr>
        <p:grpSpPr>
          <a:xfrm rot="0">
            <a:off x="374459" y="1442132"/>
            <a:ext cx="6201385" cy="6201385"/>
            <a:chOff x="0" y="0"/>
            <a:chExt cx="6350000" cy="6350000"/>
          </a:xfrm>
        </p:grpSpPr>
        <p:sp>
          <p:nvSpPr>
            <p:cNvPr name="Freeform 5" id="5"/>
            <p:cNvSpPr/>
            <p:nvPr/>
          </p:nvSpPr>
          <p:spPr>
            <a:xfrm flipH="false" flipV="false" rot="0">
              <a:off x="0" y="0"/>
              <a:ext cx="6350000" cy="6351270"/>
            </a:xfrm>
            <a:custGeom>
              <a:avLst/>
              <a:gdLst/>
              <a:ahLst/>
              <a:cxnLst/>
              <a:rect r="r" b="b" t="t" l="l"/>
              <a:pathLst>
                <a:path h="6351270" w="6350000">
                  <a:moveTo>
                    <a:pt x="0" y="5955030"/>
                  </a:moveTo>
                  <a:lnTo>
                    <a:pt x="0" y="394970"/>
                  </a:lnTo>
                  <a:cubicBezTo>
                    <a:pt x="0" y="176530"/>
                    <a:pt x="176530" y="0"/>
                    <a:pt x="394970" y="0"/>
                  </a:cubicBezTo>
                  <a:lnTo>
                    <a:pt x="5956300" y="0"/>
                  </a:lnTo>
                  <a:cubicBezTo>
                    <a:pt x="6173470" y="0"/>
                    <a:pt x="6350000" y="176530"/>
                    <a:pt x="6350000" y="394970"/>
                  </a:cubicBezTo>
                  <a:cubicBezTo>
                    <a:pt x="6350000" y="394970"/>
                    <a:pt x="6350000" y="394970"/>
                    <a:pt x="6350000" y="394970"/>
                  </a:cubicBezTo>
                  <a:lnTo>
                    <a:pt x="6350000" y="5956300"/>
                  </a:lnTo>
                  <a:cubicBezTo>
                    <a:pt x="6350000" y="6174740"/>
                    <a:pt x="6173470" y="6351270"/>
                    <a:pt x="5955030" y="6351270"/>
                  </a:cubicBezTo>
                  <a:lnTo>
                    <a:pt x="5955030" y="6351270"/>
                  </a:lnTo>
                  <a:lnTo>
                    <a:pt x="394970" y="6351270"/>
                  </a:lnTo>
                  <a:cubicBezTo>
                    <a:pt x="176530" y="6350000"/>
                    <a:pt x="0" y="6173470"/>
                    <a:pt x="0" y="5955030"/>
                  </a:cubicBezTo>
                  <a:cubicBezTo>
                    <a:pt x="0" y="5955030"/>
                    <a:pt x="0" y="5955030"/>
                    <a:pt x="0" y="5955030"/>
                  </a:cubicBezTo>
                  <a:close/>
                </a:path>
              </a:pathLst>
            </a:custGeom>
            <a:blipFill>
              <a:blip r:embed="rId2"/>
              <a:stretch>
                <a:fillRect l="-16765" t="0" r="-16765" b="0"/>
              </a:stretch>
            </a:blipFill>
          </p:spPr>
        </p:sp>
      </p:grpSp>
      <p:sp>
        <p:nvSpPr>
          <p:cNvPr name="TextBox 6" id="6"/>
          <p:cNvSpPr txBox="true"/>
          <p:nvPr/>
        </p:nvSpPr>
        <p:spPr>
          <a:xfrm rot="0">
            <a:off x="9080052" y="2828806"/>
            <a:ext cx="7155774" cy="3680459"/>
          </a:xfrm>
          <a:prstGeom prst="rect">
            <a:avLst/>
          </a:prstGeom>
        </p:spPr>
        <p:txBody>
          <a:bodyPr anchor="t" rtlCol="false" tIns="0" lIns="0" bIns="0" rIns="0">
            <a:spAutoFit/>
          </a:bodyPr>
          <a:lstStyle/>
          <a:p>
            <a:pPr algn="just">
              <a:lnSpc>
                <a:spcPts val="3600"/>
              </a:lnSpc>
            </a:pPr>
            <a:r>
              <a:rPr lang="en-US" sz="2400">
                <a:solidFill>
                  <a:srgbClr val="000000"/>
                </a:solidFill>
                <a:latin typeface="Calibri (MS)"/>
              </a:rPr>
              <a:t>In this report, we analyzed the factors that significantly impact web purchases, the most successful marketing campaign, the average customer profile, the best performing product, and the underperforming channel. Based on our analysis, we recommend certain actions to improve the performance of web purchases and increase revenue.</a:t>
            </a:r>
          </a:p>
          <a:p>
            <a:pPr algn="just">
              <a:lnSpc>
                <a:spcPts val="3600"/>
              </a:lnSpc>
            </a:pPr>
          </a:p>
        </p:txBody>
      </p:sp>
      <p:sp>
        <p:nvSpPr>
          <p:cNvPr name="TextBox 7" id="7"/>
          <p:cNvSpPr txBox="true"/>
          <p:nvPr/>
        </p:nvSpPr>
        <p:spPr>
          <a:xfrm rot="0">
            <a:off x="9269054" y="1261157"/>
            <a:ext cx="3546219" cy="873760"/>
          </a:xfrm>
          <a:prstGeom prst="rect">
            <a:avLst/>
          </a:prstGeom>
        </p:spPr>
        <p:txBody>
          <a:bodyPr anchor="t" rtlCol="false" tIns="0" lIns="0" bIns="0" rIns="0">
            <a:spAutoFit/>
          </a:bodyPr>
          <a:lstStyle/>
          <a:p>
            <a:pPr algn="just">
              <a:lnSpc>
                <a:spcPts val="6440"/>
              </a:lnSpc>
            </a:pPr>
            <a:r>
              <a:rPr lang="en-US" sz="4600">
                <a:solidFill>
                  <a:srgbClr val="008037"/>
                </a:solidFill>
                <a:latin typeface="Calibri (MS) Ultra-Bold"/>
              </a:rPr>
              <a:t>OVERVIEW</a:t>
            </a:r>
          </a:p>
        </p:txBody>
      </p:sp>
      <p:sp>
        <p:nvSpPr>
          <p:cNvPr name="TextBox 8" id="8"/>
          <p:cNvSpPr txBox="true"/>
          <p:nvPr/>
        </p:nvSpPr>
        <p:spPr>
          <a:xfrm rot="0">
            <a:off x="374459" y="9265761"/>
            <a:ext cx="17411186" cy="670560"/>
          </a:xfrm>
          <a:prstGeom prst="rect">
            <a:avLst/>
          </a:prstGeom>
        </p:spPr>
        <p:txBody>
          <a:bodyPr anchor="t" rtlCol="false" tIns="0" lIns="0" bIns="0" rIns="0">
            <a:spAutoFit/>
          </a:bodyPr>
          <a:lstStyle/>
          <a:p>
            <a:pPr>
              <a:lnSpc>
                <a:spcPts val="5099"/>
              </a:lnSpc>
            </a:pPr>
            <a:r>
              <a:rPr lang="en-US" sz="3399">
                <a:solidFill>
                  <a:srgbClr val="FFDE59"/>
                </a:solidFill>
                <a:latin typeface="Calibri (MS)"/>
              </a:rPr>
              <a:t>“Don’t find customers for products, find products for your customers.”</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3380285" y="0"/>
            <a:ext cx="4353345" cy="10287000"/>
            <a:chOff x="0" y="0"/>
            <a:chExt cx="1472613" cy="3479800"/>
          </a:xfrm>
        </p:grpSpPr>
        <p:sp>
          <p:nvSpPr>
            <p:cNvPr name="Freeform 3" id="3"/>
            <p:cNvSpPr/>
            <p:nvPr/>
          </p:nvSpPr>
          <p:spPr>
            <a:xfrm flipH="false" flipV="false" rot="0">
              <a:off x="0" y="0"/>
              <a:ext cx="1472613" cy="3479800"/>
            </a:xfrm>
            <a:custGeom>
              <a:avLst/>
              <a:gdLst/>
              <a:ahLst/>
              <a:cxnLst/>
              <a:rect r="r" b="b" t="t" l="l"/>
              <a:pathLst>
                <a:path h="3479800" w="1472613">
                  <a:moveTo>
                    <a:pt x="0" y="0"/>
                  </a:moveTo>
                  <a:lnTo>
                    <a:pt x="1472613" y="0"/>
                  </a:lnTo>
                  <a:lnTo>
                    <a:pt x="1472613" y="3479800"/>
                  </a:lnTo>
                  <a:lnTo>
                    <a:pt x="0" y="3479800"/>
                  </a:lnTo>
                  <a:close/>
                </a:path>
              </a:pathLst>
            </a:custGeom>
            <a:solidFill>
              <a:srgbClr val="6FA82F"/>
            </a:solidFill>
          </p:spPr>
        </p:sp>
      </p:grpSp>
      <p:grpSp>
        <p:nvGrpSpPr>
          <p:cNvPr name="Group 4" id="4"/>
          <p:cNvGrpSpPr>
            <a:grpSpLocks noChangeAspect="true"/>
          </p:cNvGrpSpPr>
          <p:nvPr/>
        </p:nvGrpSpPr>
        <p:grpSpPr>
          <a:xfrm rot="0">
            <a:off x="1430041" y="926427"/>
            <a:ext cx="3900488" cy="5572125"/>
            <a:chOff x="0" y="0"/>
            <a:chExt cx="4445000" cy="6350000"/>
          </a:xfrm>
        </p:grpSpPr>
        <p:sp>
          <p:nvSpPr>
            <p:cNvPr name="Freeform 5" id="5"/>
            <p:cNvSpPr/>
            <p:nvPr/>
          </p:nvSpPr>
          <p:spPr>
            <a:xfrm flipH="false" flipV="false" rot="0">
              <a:off x="0" y="0"/>
              <a:ext cx="4445000" cy="6350000"/>
            </a:xfrm>
            <a:custGeom>
              <a:avLst/>
              <a:gdLst/>
              <a:ahLst/>
              <a:cxnLst/>
              <a:rect r="r" b="b" t="t" l="l"/>
              <a:pathLst>
                <a:path h="6350000" w="4445000">
                  <a:moveTo>
                    <a:pt x="3429000" y="6350000"/>
                  </a:moveTo>
                  <a:lnTo>
                    <a:pt x="1016000" y="6350000"/>
                  </a:lnTo>
                  <a:cubicBezTo>
                    <a:pt x="454660" y="6350000"/>
                    <a:pt x="0" y="5895340"/>
                    <a:pt x="0" y="5334000"/>
                  </a:cubicBezTo>
                  <a:lnTo>
                    <a:pt x="0" y="1016000"/>
                  </a:lnTo>
                  <a:cubicBezTo>
                    <a:pt x="0" y="454660"/>
                    <a:pt x="454660" y="0"/>
                    <a:pt x="1016000" y="0"/>
                  </a:cubicBezTo>
                  <a:lnTo>
                    <a:pt x="3429000" y="0"/>
                  </a:lnTo>
                  <a:cubicBezTo>
                    <a:pt x="3990340" y="0"/>
                    <a:pt x="4445000" y="454660"/>
                    <a:pt x="4445000" y="1016000"/>
                  </a:cubicBezTo>
                  <a:lnTo>
                    <a:pt x="4445000" y="5334000"/>
                  </a:lnTo>
                  <a:cubicBezTo>
                    <a:pt x="4445000" y="5895340"/>
                    <a:pt x="3990340" y="6350000"/>
                    <a:pt x="3429000" y="6350000"/>
                  </a:cubicBezTo>
                  <a:close/>
                </a:path>
              </a:pathLst>
            </a:custGeom>
            <a:blipFill>
              <a:blip r:embed="rId2"/>
              <a:stretch>
                <a:fillRect l="-57728" t="0" r="-57728" b="0"/>
              </a:stretch>
            </a:blipFill>
          </p:spPr>
        </p:sp>
      </p:grpSp>
      <p:grpSp>
        <p:nvGrpSpPr>
          <p:cNvPr name="Group 6" id="6"/>
          <p:cNvGrpSpPr/>
          <p:nvPr/>
        </p:nvGrpSpPr>
        <p:grpSpPr>
          <a:xfrm rot="0">
            <a:off x="2009620" y="1461426"/>
            <a:ext cx="6860627" cy="7327389"/>
            <a:chOff x="0" y="0"/>
            <a:chExt cx="10510102" cy="11225154"/>
          </a:xfrm>
        </p:grpSpPr>
        <p:sp>
          <p:nvSpPr>
            <p:cNvPr name="Freeform 7" id="7"/>
            <p:cNvSpPr/>
            <p:nvPr/>
          </p:nvSpPr>
          <p:spPr>
            <a:xfrm flipH="false" flipV="false" rot="0">
              <a:off x="0" y="0"/>
              <a:ext cx="10510102" cy="11225154"/>
            </a:xfrm>
            <a:custGeom>
              <a:avLst/>
              <a:gdLst/>
              <a:ahLst/>
              <a:cxnLst/>
              <a:rect r="r" b="b" t="t" l="l"/>
              <a:pathLst>
                <a:path h="11225154" w="10510102">
                  <a:moveTo>
                    <a:pt x="10385641" y="59690"/>
                  </a:moveTo>
                  <a:cubicBezTo>
                    <a:pt x="10421202" y="59690"/>
                    <a:pt x="10450412" y="88900"/>
                    <a:pt x="10450412" y="124460"/>
                  </a:cubicBezTo>
                  <a:lnTo>
                    <a:pt x="10450412" y="11100695"/>
                  </a:lnTo>
                  <a:cubicBezTo>
                    <a:pt x="10450412" y="11136254"/>
                    <a:pt x="10421202" y="11165464"/>
                    <a:pt x="10385641" y="11165464"/>
                  </a:cubicBezTo>
                  <a:lnTo>
                    <a:pt x="124460" y="11165464"/>
                  </a:lnTo>
                  <a:cubicBezTo>
                    <a:pt x="88900" y="11165464"/>
                    <a:pt x="59690" y="11136254"/>
                    <a:pt x="59690" y="11100695"/>
                  </a:cubicBezTo>
                  <a:lnTo>
                    <a:pt x="59690" y="124460"/>
                  </a:lnTo>
                  <a:cubicBezTo>
                    <a:pt x="59690" y="88900"/>
                    <a:pt x="88900" y="59690"/>
                    <a:pt x="124460" y="59690"/>
                  </a:cubicBezTo>
                  <a:lnTo>
                    <a:pt x="10385641" y="59690"/>
                  </a:lnTo>
                  <a:moveTo>
                    <a:pt x="10385641" y="0"/>
                  </a:moveTo>
                  <a:lnTo>
                    <a:pt x="124460" y="0"/>
                  </a:lnTo>
                  <a:cubicBezTo>
                    <a:pt x="55880" y="0"/>
                    <a:pt x="0" y="55880"/>
                    <a:pt x="0" y="124460"/>
                  </a:cubicBezTo>
                  <a:lnTo>
                    <a:pt x="0" y="11100695"/>
                  </a:lnTo>
                  <a:cubicBezTo>
                    <a:pt x="0" y="11169274"/>
                    <a:pt x="55880" y="11225154"/>
                    <a:pt x="124460" y="11225154"/>
                  </a:cubicBezTo>
                  <a:lnTo>
                    <a:pt x="10385642" y="11225154"/>
                  </a:lnTo>
                  <a:cubicBezTo>
                    <a:pt x="10454222" y="11225154"/>
                    <a:pt x="10510102" y="11169274"/>
                    <a:pt x="10510102" y="11100695"/>
                  </a:cubicBezTo>
                  <a:lnTo>
                    <a:pt x="10510102" y="124460"/>
                  </a:lnTo>
                  <a:cubicBezTo>
                    <a:pt x="10510102" y="55880"/>
                    <a:pt x="10454222" y="0"/>
                    <a:pt x="10385641" y="0"/>
                  </a:cubicBezTo>
                  <a:close/>
                </a:path>
              </a:pathLst>
            </a:custGeom>
            <a:solidFill>
              <a:srgbClr val="008037"/>
            </a:solidFill>
          </p:spPr>
        </p:sp>
      </p:grpSp>
      <p:grpSp>
        <p:nvGrpSpPr>
          <p:cNvPr name="Group 8" id="8"/>
          <p:cNvGrpSpPr>
            <a:grpSpLocks noChangeAspect="true"/>
          </p:cNvGrpSpPr>
          <p:nvPr/>
        </p:nvGrpSpPr>
        <p:grpSpPr>
          <a:xfrm rot="0">
            <a:off x="5645908" y="3712490"/>
            <a:ext cx="3900488" cy="5572125"/>
            <a:chOff x="0" y="0"/>
            <a:chExt cx="4445000" cy="6350000"/>
          </a:xfrm>
        </p:grpSpPr>
        <p:sp>
          <p:nvSpPr>
            <p:cNvPr name="Freeform 9" id="9"/>
            <p:cNvSpPr/>
            <p:nvPr/>
          </p:nvSpPr>
          <p:spPr>
            <a:xfrm flipH="false" flipV="false" rot="0">
              <a:off x="0" y="0"/>
              <a:ext cx="4445000" cy="6350000"/>
            </a:xfrm>
            <a:custGeom>
              <a:avLst/>
              <a:gdLst/>
              <a:ahLst/>
              <a:cxnLst/>
              <a:rect r="r" b="b" t="t" l="l"/>
              <a:pathLst>
                <a:path h="6350000" w="4445000">
                  <a:moveTo>
                    <a:pt x="3429000" y="6350000"/>
                  </a:moveTo>
                  <a:lnTo>
                    <a:pt x="1016000" y="6350000"/>
                  </a:lnTo>
                  <a:cubicBezTo>
                    <a:pt x="454660" y="6350000"/>
                    <a:pt x="0" y="5895340"/>
                    <a:pt x="0" y="5334000"/>
                  </a:cubicBezTo>
                  <a:lnTo>
                    <a:pt x="0" y="1016000"/>
                  </a:lnTo>
                  <a:cubicBezTo>
                    <a:pt x="0" y="454660"/>
                    <a:pt x="454660" y="0"/>
                    <a:pt x="1016000" y="0"/>
                  </a:cubicBezTo>
                  <a:lnTo>
                    <a:pt x="3429000" y="0"/>
                  </a:lnTo>
                  <a:cubicBezTo>
                    <a:pt x="3990340" y="0"/>
                    <a:pt x="4445000" y="454660"/>
                    <a:pt x="4445000" y="1016000"/>
                  </a:cubicBezTo>
                  <a:lnTo>
                    <a:pt x="4445000" y="5334000"/>
                  </a:lnTo>
                  <a:cubicBezTo>
                    <a:pt x="4445000" y="5895340"/>
                    <a:pt x="3990340" y="6350000"/>
                    <a:pt x="3429000" y="6350000"/>
                  </a:cubicBezTo>
                  <a:close/>
                </a:path>
              </a:pathLst>
            </a:custGeom>
            <a:blipFill>
              <a:blip r:embed="rId3"/>
              <a:stretch>
                <a:fillRect l="-16217" t="0" r="-16217" b="0"/>
              </a:stretch>
            </a:blipFill>
          </p:spPr>
        </p:sp>
      </p:grpSp>
      <p:sp>
        <p:nvSpPr>
          <p:cNvPr name="TextBox 10" id="10"/>
          <p:cNvSpPr txBox="true"/>
          <p:nvPr/>
        </p:nvSpPr>
        <p:spPr>
          <a:xfrm rot="0">
            <a:off x="10107555" y="3531515"/>
            <a:ext cx="6503128" cy="3608070"/>
          </a:xfrm>
          <a:prstGeom prst="rect">
            <a:avLst/>
          </a:prstGeom>
        </p:spPr>
        <p:txBody>
          <a:bodyPr anchor="t" rtlCol="false" tIns="0" lIns="0" bIns="0" rIns="0">
            <a:spAutoFit/>
          </a:bodyPr>
          <a:lstStyle/>
          <a:p>
            <a:pPr marL="820417" indent="-410209" lvl="1">
              <a:lnSpc>
                <a:spcPts val="5699"/>
              </a:lnSpc>
              <a:buFont typeface="Arial"/>
              <a:buChar char="•"/>
            </a:pPr>
            <a:r>
              <a:rPr lang="en-US" sz="3799">
                <a:solidFill>
                  <a:srgbClr val="000000"/>
                </a:solidFill>
                <a:latin typeface="Calibri (MS)"/>
              </a:rPr>
              <a:t>Understand the data.</a:t>
            </a:r>
          </a:p>
          <a:p>
            <a:pPr marL="820417" indent="-410209" lvl="1">
              <a:lnSpc>
                <a:spcPts val="5699"/>
              </a:lnSpc>
              <a:buFont typeface="Arial"/>
              <a:buChar char="•"/>
            </a:pPr>
            <a:r>
              <a:rPr lang="en-US" sz="3799">
                <a:solidFill>
                  <a:srgbClr val="000000"/>
                </a:solidFill>
                <a:latin typeface="Calibri (MS)"/>
              </a:rPr>
              <a:t>Clean the data.</a:t>
            </a:r>
          </a:p>
          <a:p>
            <a:pPr marL="820417" indent="-410209" lvl="1">
              <a:lnSpc>
                <a:spcPts val="5699"/>
              </a:lnSpc>
              <a:buFont typeface="Arial"/>
              <a:buChar char="•"/>
            </a:pPr>
            <a:r>
              <a:rPr lang="en-US" sz="3799">
                <a:solidFill>
                  <a:srgbClr val="000000"/>
                </a:solidFill>
                <a:latin typeface="Calibri (MS)"/>
              </a:rPr>
              <a:t>Organize the data</a:t>
            </a:r>
          </a:p>
          <a:p>
            <a:pPr marL="820417" indent="-410209" lvl="1">
              <a:lnSpc>
                <a:spcPts val="5699"/>
              </a:lnSpc>
              <a:buFont typeface="Arial"/>
              <a:buChar char="•"/>
            </a:pPr>
            <a:r>
              <a:rPr lang="en-US" sz="3799">
                <a:solidFill>
                  <a:srgbClr val="000000"/>
                </a:solidFill>
                <a:latin typeface="Calibri (MS)"/>
              </a:rPr>
              <a:t>Data analysis.</a:t>
            </a:r>
          </a:p>
          <a:p>
            <a:pPr marL="820417" indent="-410209" lvl="1">
              <a:lnSpc>
                <a:spcPts val="5699"/>
              </a:lnSpc>
              <a:buFont typeface="Arial"/>
              <a:buChar char="•"/>
            </a:pPr>
            <a:r>
              <a:rPr lang="en-US" sz="3799">
                <a:solidFill>
                  <a:srgbClr val="000000"/>
                </a:solidFill>
                <a:latin typeface="Calibri (MS)"/>
              </a:rPr>
              <a:t>Conclusion.</a:t>
            </a:r>
          </a:p>
        </p:txBody>
      </p:sp>
      <p:sp>
        <p:nvSpPr>
          <p:cNvPr name="TextBox 11" id="11"/>
          <p:cNvSpPr txBox="true"/>
          <p:nvPr/>
        </p:nvSpPr>
        <p:spPr>
          <a:xfrm rot="0">
            <a:off x="10436924" y="1804414"/>
            <a:ext cx="5844390" cy="873760"/>
          </a:xfrm>
          <a:prstGeom prst="rect">
            <a:avLst/>
          </a:prstGeom>
        </p:spPr>
        <p:txBody>
          <a:bodyPr anchor="t" rtlCol="false" tIns="0" lIns="0" bIns="0" rIns="0">
            <a:spAutoFit/>
          </a:bodyPr>
          <a:lstStyle/>
          <a:p>
            <a:pPr>
              <a:lnSpc>
                <a:spcPts val="6440"/>
              </a:lnSpc>
              <a:spcBef>
                <a:spcPct val="0"/>
              </a:spcBef>
            </a:pPr>
            <a:r>
              <a:rPr lang="en-US" sz="4600">
                <a:solidFill>
                  <a:srgbClr val="008037"/>
                </a:solidFill>
                <a:latin typeface="Calibri (MS) Ultra-Bold"/>
              </a:rPr>
              <a:t>METHODOLOGY</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3796458"/>
            <a:ext cx="18288000" cy="4445911"/>
            <a:chOff x="0" y="0"/>
            <a:chExt cx="6186311" cy="1503925"/>
          </a:xfrm>
        </p:grpSpPr>
        <p:sp>
          <p:nvSpPr>
            <p:cNvPr name="Freeform 3" id="3"/>
            <p:cNvSpPr/>
            <p:nvPr/>
          </p:nvSpPr>
          <p:spPr>
            <a:xfrm flipH="false" flipV="false" rot="0">
              <a:off x="0" y="0"/>
              <a:ext cx="6186311" cy="1503925"/>
            </a:xfrm>
            <a:custGeom>
              <a:avLst/>
              <a:gdLst/>
              <a:ahLst/>
              <a:cxnLst/>
              <a:rect r="r" b="b" t="t" l="l"/>
              <a:pathLst>
                <a:path h="1503925" w="6186311">
                  <a:moveTo>
                    <a:pt x="0" y="0"/>
                  </a:moveTo>
                  <a:lnTo>
                    <a:pt x="6186311" y="0"/>
                  </a:lnTo>
                  <a:lnTo>
                    <a:pt x="6186311" y="1503925"/>
                  </a:lnTo>
                  <a:lnTo>
                    <a:pt x="0" y="1503925"/>
                  </a:lnTo>
                  <a:close/>
                </a:path>
              </a:pathLst>
            </a:custGeom>
            <a:solidFill>
              <a:srgbClr val="6FA82F"/>
            </a:solidFill>
          </p:spPr>
        </p:sp>
      </p:grpSp>
      <p:grpSp>
        <p:nvGrpSpPr>
          <p:cNvPr name="Group 4" id="4"/>
          <p:cNvGrpSpPr>
            <a:grpSpLocks noChangeAspect="true"/>
          </p:cNvGrpSpPr>
          <p:nvPr/>
        </p:nvGrpSpPr>
        <p:grpSpPr>
          <a:xfrm rot="0">
            <a:off x="10460421" y="2778037"/>
            <a:ext cx="6437533" cy="6437533"/>
            <a:chOff x="0" y="0"/>
            <a:chExt cx="6350000" cy="6350000"/>
          </a:xfrm>
        </p:grpSpPr>
        <p:sp>
          <p:nvSpPr>
            <p:cNvPr name="Freeform 5" id="5"/>
            <p:cNvSpPr/>
            <p:nvPr/>
          </p:nvSpPr>
          <p:spPr>
            <a:xfrm flipH="false" flipV="false" rot="0">
              <a:off x="0" y="0"/>
              <a:ext cx="6350000" cy="6350000"/>
            </a:xfrm>
            <a:custGeom>
              <a:avLst/>
              <a:gdLst/>
              <a:ahLst/>
              <a:cxnLst/>
              <a:rect r="r" b="b" t="t" l="l"/>
              <a:pathLst>
                <a:path h="6350000" w="6350000">
                  <a:moveTo>
                    <a:pt x="5715000" y="6350000"/>
                  </a:moveTo>
                  <a:lnTo>
                    <a:pt x="635000" y="6350000"/>
                  </a:lnTo>
                  <a:cubicBezTo>
                    <a:pt x="284480" y="6350000"/>
                    <a:pt x="0" y="6065520"/>
                    <a:pt x="0" y="5715000"/>
                  </a:cubicBezTo>
                  <a:lnTo>
                    <a:pt x="0" y="635000"/>
                  </a:lnTo>
                  <a:cubicBezTo>
                    <a:pt x="0" y="284480"/>
                    <a:pt x="284480" y="0"/>
                    <a:pt x="635000" y="0"/>
                  </a:cubicBezTo>
                  <a:lnTo>
                    <a:pt x="5715000" y="0"/>
                  </a:lnTo>
                  <a:cubicBezTo>
                    <a:pt x="6065520" y="0"/>
                    <a:pt x="6350000" y="284480"/>
                    <a:pt x="6350000" y="635000"/>
                  </a:cubicBezTo>
                  <a:lnTo>
                    <a:pt x="6350000" y="5715000"/>
                  </a:lnTo>
                  <a:cubicBezTo>
                    <a:pt x="6350000" y="6065520"/>
                    <a:pt x="6065520" y="6350000"/>
                    <a:pt x="5715000" y="6350000"/>
                  </a:cubicBezTo>
                  <a:close/>
                </a:path>
              </a:pathLst>
            </a:custGeom>
            <a:blipFill>
              <a:blip r:embed="rId2"/>
              <a:stretch>
                <a:fillRect l="-29494" t="0" r="-29494" b="0"/>
              </a:stretch>
            </a:blipFill>
          </p:spPr>
        </p:sp>
      </p:grpSp>
      <p:grpSp>
        <p:nvGrpSpPr>
          <p:cNvPr name="Group 6" id="6"/>
          <p:cNvGrpSpPr/>
          <p:nvPr/>
        </p:nvGrpSpPr>
        <p:grpSpPr>
          <a:xfrm rot="0">
            <a:off x="11199917" y="3469592"/>
            <a:ext cx="6126058" cy="6182997"/>
            <a:chOff x="0" y="0"/>
            <a:chExt cx="9794659" cy="9885698"/>
          </a:xfrm>
        </p:grpSpPr>
        <p:sp>
          <p:nvSpPr>
            <p:cNvPr name="Freeform 7" id="7"/>
            <p:cNvSpPr/>
            <p:nvPr/>
          </p:nvSpPr>
          <p:spPr>
            <a:xfrm flipH="false" flipV="false" rot="0">
              <a:off x="0" y="0"/>
              <a:ext cx="9794660" cy="9885698"/>
            </a:xfrm>
            <a:custGeom>
              <a:avLst/>
              <a:gdLst/>
              <a:ahLst/>
              <a:cxnLst/>
              <a:rect r="r" b="b" t="t" l="l"/>
              <a:pathLst>
                <a:path h="9885698" w="9794660">
                  <a:moveTo>
                    <a:pt x="9670200" y="59690"/>
                  </a:moveTo>
                  <a:cubicBezTo>
                    <a:pt x="9705760" y="59690"/>
                    <a:pt x="9734969" y="88900"/>
                    <a:pt x="9734969" y="124460"/>
                  </a:cubicBezTo>
                  <a:lnTo>
                    <a:pt x="9734969" y="9761238"/>
                  </a:lnTo>
                  <a:cubicBezTo>
                    <a:pt x="9734969" y="9796798"/>
                    <a:pt x="9705760" y="9826008"/>
                    <a:pt x="9670200" y="9826008"/>
                  </a:cubicBezTo>
                  <a:lnTo>
                    <a:pt x="124460" y="9826008"/>
                  </a:lnTo>
                  <a:cubicBezTo>
                    <a:pt x="88900" y="9826008"/>
                    <a:pt x="59690" y="9796798"/>
                    <a:pt x="59690" y="9761238"/>
                  </a:cubicBezTo>
                  <a:lnTo>
                    <a:pt x="59690" y="124460"/>
                  </a:lnTo>
                  <a:cubicBezTo>
                    <a:pt x="59690" y="88900"/>
                    <a:pt x="88900" y="59690"/>
                    <a:pt x="124460" y="59690"/>
                  </a:cubicBezTo>
                  <a:lnTo>
                    <a:pt x="9670200" y="59690"/>
                  </a:lnTo>
                  <a:moveTo>
                    <a:pt x="9670200" y="0"/>
                  </a:moveTo>
                  <a:lnTo>
                    <a:pt x="124460" y="0"/>
                  </a:lnTo>
                  <a:cubicBezTo>
                    <a:pt x="55880" y="0"/>
                    <a:pt x="0" y="55880"/>
                    <a:pt x="0" y="124460"/>
                  </a:cubicBezTo>
                  <a:lnTo>
                    <a:pt x="0" y="9761238"/>
                  </a:lnTo>
                  <a:cubicBezTo>
                    <a:pt x="0" y="9829818"/>
                    <a:pt x="55880" y="9885698"/>
                    <a:pt x="124460" y="9885698"/>
                  </a:cubicBezTo>
                  <a:lnTo>
                    <a:pt x="9670200" y="9885698"/>
                  </a:lnTo>
                  <a:cubicBezTo>
                    <a:pt x="9738779" y="9885698"/>
                    <a:pt x="9794660" y="9829818"/>
                    <a:pt x="9794660" y="9761238"/>
                  </a:cubicBezTo>
                  <a:lnTo>
                    <a:pt x="9794660" y="124460"/>
                  </a:lnTo>
                  <a:cubicBezTo>
                    <a:pt x="9794660" y="55880"/>
                    <a:pt x="9738779" y="0"/>
                    <a:pt x="9670200" y="0"/>
                  </a:cubicBezTo>
                  <a:close/>
                </a:path>
              </a:pathLst>
            </a:custGeom>
            <a:solidFill>
              <a:srgbClr val="008037"/>
            </a:solidFill>
          </p:spPr>
        </p:sp>
      </p:grpSp>
      <p:sp>
        <p:nvSpPr>
          <p:cNvPr name="TextBox 8" id="8"/>
          <p:cNvSpPr txBox="true"/>
          <p:nvPr/>
        </p:nvSpPr>
        <p:spPr>
          <a:xfrm rot="0">
            <a:off x="384630" y="4072503"/>
            <a:ext cx="7715082" cy="4499610"/>
          </a:xfrm>
          <a:prstGeom prst="rect">
            <a:avLst/>
          </a:prstGeom>
        </p:spPr>
        <p:txBody>
          <a:bodyPr anchor="t" rtlCol="false" tIns="0" lIns="0" bIns="0" rIns="0">
            <a:spAutoFit/>
          </a:bodyPr>
          <a:lstStyle/>
          <a:p>
            <a:pPr algn="just" marL="734059" indent="-367030" lvl="1">
              <a:lnSpc>
                <a:spcPts val="5099"/>
              </a:lnSpc>
              <a:buFont typeface="Arial"/>
              <a:buChar char="•"/>
            </a:pPr>
            <a:r>
              <a:rPr lang="en-US" sz="3399">
                <a:solidFill>
                  <a:srgbClr val="FFFFFF"/>
                </a:solidFill>
                <a:latin typeface="Calibri (MS)"/>
              </a:rPr>
              <a:t>Identify customer background.</a:t>
            </a:r>
          </a:p>
          <a:p>
            <a:pPr algn="just" marL="734059" indent="-367030" lvl="1">
              <a:lnSpc>
                <a:spcPts val="5099"/>
              </a:lnSpc>
              <a:buFont typeface="Arial"/>
              <a:buChar char="•"/>
            </a:pPr>
            <a:r>
              <a:rPr lang="en-US" sz="3399">
                <a:solidFill>
                  <a:srgbClr val="FFFFFF"/>
                </a:solidFill>
                <a:latin typeface="Calibri (MS)"/>
              </a:rPr>
              <a:t>Generate leads and increase sales.</a:t>
            </a:r>
          </a:p>
          <a:p>
            <a:pPr algn="just" marL="734059" indent="-367030" lvl="1">
              <a:lnSpc>
                <a:spcPts val="5099"/>
              </a:lnSpc>
              <a:buFont typeface="Arial"/>
              <a:buChar char="•"/>
            </a:pPr>
            <a:r>
              <a:rPr lang="en-US" sz="3399">
                <a:solidFill>
                  <a:srgbClr val="FFFFFF"/>
                </a:solidFill>
                <a:latin typeface="Calibri (MS)"/>
              </a:rPr>
              <a:t>Enhance brand reputation.</a:t>
            </a:r>
          </a:p>
          <a:p>
            <a:pPr algn="just" marL="734059" indent="-367030" lvl="1">
              <a:lnSpc>
                <a:spcPts val="5099"/>
              </a:lnSpc>
              <a:buFont typeface="Arial"/>
              <a:buChar char="•"/>
            </a:pPr>
            <a:r>
              <a:rPr lang="en-US" sz="3399">
                <a:solidFill>
                  <a:srgbClr val="FFFFFF"/>
                </a:solidFill>
                <a:latin typeface="Calibri (MS)"/>
              </a:rPr>
              <a:t>Support specific business objectives.</a:t>
            </a:r>
          </a:p>
          <a:p>
            <a:pPr algn="just" marL="734059" indent="-367030" lvl="1">
              <a:lnSpc>
                <a:spcPts val="5099"/>
              </a:lnSpc>
              <a:buFont typeface="Arial"/>
              <a:buChar char="•"/>
            </a:pPr>
            <a:r>
              <a:rPr lang="en-US" sz="3399">
                <a:solidFill>
                  <a:srgbClr val="FFFFFF"/>
                </a:solidFill>
                <a:latin typeface="Calibri (MS)"/>
              </a:rPr>
              <a:t>Understand customers’ requirements.</a:t>
            </a:r>
          </a:p>
          <a:p>
            <a:pPr algn="just" marL="734059" indent="-367030" lvl="1">
              <a:lnSpc>
                <a:spcPts val="5099"/>
              </a:lnSpc>
              <a:buFont typeface="Arial"/>
              <a:buChar char="•"/>
            </a:pPr>
            <a:r>
              <a:rPr lang="en-US" sz="3399">
                <a:solidFill>
                  <a:srgbClr val="FFFFFF"/>
                </a:solidFill>
                <a:latin typeface="Calibri (MS)"/>
              </a:rPr>
              <a:t>Analyze business strategy.</a:t>
            </a:r>
          </a:p>
          <a:p>
            <a:pPr algn="just" marL="734059" indent="-367030" lvl="1">
              <a:lnSpc>
                <a:spcPts val="5099"/>
              </a:lnSpc>
              <a:buFont typeface="Arial"/>
              <a:buChar char="•"/>
            </a:pPr>
          </a:p>
        </p:txBody>
      </p:sp>
      <p:sp>
        <p:nvSpPr>
          <p:cNvPr name="TextBox 9" id="9"/>
          <p:cNvSpPr txBox="true"/>
          <p:nvPr/>
        </p:nvSpPr>
        <p:spPr>
          <a:xfrm rot="0">
            <a:off x="581769" y="2170374"/>
            <a:ext cx="6254669" cy="873760"/>
          </a:xfrm>
          <a:prstGeom prst="rect">
            <a:avLst/>
          </a:prstGeom>
        </p:spPr>
        <p:txBody>
          <a:bodyPr anchor="t" rtlCol="false" tIns="0" lIns="0" bIns="0" rIns="0">
            <a:spAutoFit/>
          </a:bodyPr>
          <a:lstStyle/>
          <a:p>
            <a:pPr>
              <a:lnSpc>
                <a:spcPts val="6440"/>
              </a:lnSpc>
              <a:spcBef>
                <a:spcPct val="0"/>
              </a:spcBef>
            </a:pPr>
            <a:r>
              <a:rPr lang="en-US" sz="4600">
                <a:solidFill>
                  <a:srgbClr val="008037"/>
                </a:solidFill>
                <a:latin typeface="Calibri (MS) Ultra-Bold"/>
              </a:rPr>
              <a:t>GOALS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3796458"/>
            <a:ext cx="18288000" cy="4445911"/>
            <a:chOff x="0" y="0"/>
            <a:chExt cx="6186311" cy="1503925"/>
          </a:xfrm>
        </p:grpSpPr>
        <p:sp>
          <p:nvSpPr>
            <p:cNvPr name="Freeform 3" id="3"/>
            <p:cNvSpPr/>
            <p:nvPr/>
          </p:nvSpPr>
          <p:spPr>
            <a:xfrm flipH="false" flipV="false" rot="0">
              <a:off x="0" y="0"/>
              <a:ext cx="6186311" cy="1503925"/>
            </a:xfrm>
            <a:custGeom>
              <a:avLst/>
              <a:gdLst/>
              <a:ahLst/>
              <a:cxnLst/>
              <a:rect r="r" b="b" t="t" l="l"/>
              <a:pathLst>
                <a:path h="1503925" w="6186311">
                  <a:moveTo>
                    <a:pt x="0" y="0"/>
                  </a:moveTo>
                  <a:lnTo>
                    <a:pt x="6186311" y="0"/>
                  </a:lnTo>
                  <a:lnTo>
                    <a:pt x="6186311" y="1503925"/>
                  </a:lnTo>
                  <a:lnTo>
                    <a:pt x="0" y="1503925"/>
                  </a:lnTo>
                  <a:close/>
                </a:path>
              </a:pathLst>
            </a:custGeom>
            <a:solidFill>
              <a:srgbClr val="6FA82F"/>
            </a:solidFill>
          </p:spPr>
        </p:sp>
      </p:grpSp>
      <p:grpSp>
        <p:nvGrpSpPr>
          <p:cNvPr name="Group 4" id="4"/>
          <p:cNvGrpSpPr>
            <a:grpSpLocks noChangeAspect="true"/>
          </p:cNvGrpSpPr>
          <p:nvPr/>
        </p:nvGrpSpPr>
        <p:grpSpPr>
          <a:xfrm rot="0">
            <a:off x="11779881" y="3468278"/>
            <a:ext cx="5102271" cy="5102271"/>
            <a:chOff x="0" y="0"/>
            <a:chExt cx="6350000" cy="6350000"/>
          </a:xfrm>
        </p:grpSpPr>
        <p:sp>
          <p:nvSpPr>
            <p:cNvPr name="Freeform 5" id="5"/>
            <p:cNvSpPr/>
            <p:nvPr/>
          </p:nvSpPr>
          <p:spPr>
            <a:xfrm flipH="false" flipV="false" rot="0">
              <a:off x="0" y="0"/>
              <a:ext cx="6350000" cy="6350000"/>
            </a:xfrm>
            <a:custGeom>
              <a:avLst/>
              <a:gdLst/>
              <a:ahLst/>
              <a:cxnLst/>
              <a:rect r="r" b="b" t="t" l="l"/>
              <a:pathLst>
                <a:path h="6350000" w="6350000">
                  <a:moveTo>
                    <a:pt x="5715000" y="6350000"/>
                  </a:moveTo>
                  <a:lnTo>
                    <a:pt x="635000" y="6350000"/>
                  </a:lnTo>
                  <a:cubicBezTo>
                    <a:pt x="284480" y="6350000"/>
                    <a:pt x="0" y="6065520"/>
                    <a:pt x="0" y="5715000"/>
                  </a:cubicBezTo>
                  <a:lnTo>
                    <a:pt x="0" y="635000"/>
                  </a:lnTo>
                  <a:cubicBezTo>
                    <a:pt x="0" y="284480"/>
                    <a:pt x="284480" y="0"/>
                    <a:pt x="635000" y="0"/>
                  </a:cubicBezTo>
                  <a:lnTo>
                    <a:pt x="5715000" y="0"/>
                  </a:lnTo>
                  <a:cubicBezTo>
                    <a:pt x="6065520" y="0"/>
                    <a:pt x="6350000" y="284480"/>
                    <a:pt x="6350000" y="635000"/>
                  </a:cubicBezTo>
                  <a:lnTo>
                    <a:pt x="6350000" y="5715000"/>
                  </a:lnTo>
                  <a:cubicBezTo>
                    <a:pt x="6350000" y="6065520"/>
                    <a:pt x="6065520" y="6350000"/>
                    <a:pt x="5715000" y="6350000"/>
                  </a:cubicBezTo>
                  <a:close/>
                </a:path>
              </a:pathLst>
            </a:custGeom>
            <a:blipFill>
              <a:blip r:embed="rId2"/>
              <a:stretch>
                <a:fillRect l="-27500" t="0" r="-27500" b="0"/>
              </a:stretch>
            </a:blipFill>
          </p:spPr>
        </p:sp>
      </p:grpSp>
      <p:grpSp>
        <p:nvGrpSpPr>
          <p:cNvPr name="Group 6" id="6"/>
          <p:cNvGrpSpPr/>
          <p:nvPr/>
        </p:nvGrpSpPr>
        <p:grpSpPr>
          <a:xfrm rot="0">
            <a:off x="11169036" y="3044134"/>
            <a:ext cx="6156939" cy="6214166"/>
            <a:chOff x="0" y="0"/>
            <a:chExt cx="9794659" cy="9885698"/>
          </a:xfrm>
        </p:grpSpPr>
        <p:sp>
          <p:nvSpPr>
            <p:cNvPr name="Freeform 7" id="7"/>
            <p:cNvSpPr/>
            <p:nvPr/>
          </p:nvSpPr>
          <p:spPr>
            <a:xfrm flipH="false" flipV="false" rot="0">
              <a:off x="0" y="0"/>
              <a:ext cx="9794660" cy="9885698"/>
            </a:xfrm>
            <a:custGeom>
              <a:avLst/>
              <a:gdLst/>
              <a:ahLst/>
              <a:cxnLst/>
              <a:rect r="r" b="b" t="t" l="l"/>
              <a:pathLst>
                <a:path h="9885698" w="9794660">
                  <a:moveTo>
                    <a:pt x="9670200" y="59690"/>
                  </a:moveTo>
                  <a:cubicBezTo>
                    <a:pt x="9705760" y="59690"/>
                    <a:pt x="9734969" y="88900"/>
                    <a:pt x="9734969" y="124460"/>
                  </a:cubicBezTo>
                  <a:lnTo>
                    <a:pt x="9734969" y="9761238"/>
                  </a:lnTo>
                  <a:cubicBezTo>
                    <a:pt x="9734969" y="9796798"/>
                    <a:pt x="9705760" y="9826008"/>
                    <a:pt x="9670200" y="9826008"/>
                  </a:cubicBezTo>
                  <a:lnTo>
                    <a:pt x="124460" y="9826008"/>
                  </a:lnTo>
                  <a:cubicBezTo>
                    <a:pt x="88900" y="9826008"/>
                    <a:pt x="59690" y="9796798"/>
                    <a:pt x="59690" y="9761238"/>
                  </a:cubicBezTo>
                  <a:lnTo>
                    <a:pt x="59690" y="124460"/>
                  </a:lnTo>
                  <a:cubicBezTo>
                    <a:pt x="59690" y="88900"/>
                    <a:pt x="88900" y="59690"/>
                    <a:pt x="124460" y="59690"/>
                  </a:cubicBezTo>
                  <a:lnTo>
                    <a:pt x="9670200" y="59690"/>
                  </a:lnTo>
                  <a:moveTo>
                    <a:pt x="9670200" y="0"/>
                  </a:moveTo>
                  <a:lnTo>
                    <a:pt x="124460" y="0"/>
                  </a:lnTo>
                  <a:cubicBezTo>
                    <a:pt x="55880" y="0"/>
                    <a:pt x="0" y="55880"/>
                    <a:pt x="0" y="124460"/>
                  </a:cubicBezTo>
                  <a:lnTo>
                    <a:pt x="0" y="9761238"/>
                  </a:lnTo>
                  <a:cubicBezTo>
                    <a:pt x="0" y="9829818"/>
                    <a:pt x="55880" y="9885698"/>
                    <a:pt x="124460" y="9885698"/>
                  </a:cubicBezTo>
                  <a:lnTo>
                    <a:pt x="9670200" y="9885698"/>
                  </a:lnTo>
                  <a:cubicBezTo>
                    <a:pt x="9738779" y="9885698"/>
                    <a:pt x="9794660" y="9829818"/>
                    <a:pt x="9794660" y="9761238"/>
                  </a:cubicBezTo>
                  <a:lnTo>
                    <a:pt x="9794660" y="124460"/>
                  </a:lnTo>
                  <a:cubicBezTo>
                    <a:pt x="9794660" y="55880"/>
                    <a:pt x="9738779" y="0"/>
                    <a:pt x="9670200" y="0"/>
                  </a:cubicBezTo>
                  <a:close/>
                </a:path>
              </a:pathLst>
            </a:custGeom>
            <a:solidFill>
              <a:srgbClr val="008037"/>
            </a:solidFill>
          </p:spPr>
        </p:sp>
      </p:grpSp>
      <p:sp>
        <p:nvSpPr>
          <p:cNvPr name="TextBox 8" id="8"/>
          <p:cNvSpPr txBox="true"/>
          <p:nvPr/>
        </p:nvSpPr>
        <p:spPr>
          <a:xfrm rot="0">
            <a:off x="227080" y="4184459"/>
            <a:ext cx="7846677" cy="3536559"/>
          </a:xfrm>
          <a:prstGeom prst="rect">
            <a:avLst/>
          </a:prstGeom>
        </p:spPr>
        <p:txBody>
          <a:bodyPr anchor="t" rtlCol="false" tIns="0" lIns="0" bIns="0" rIns="0">
            <a:spAutoFit/>
          </a:bodyPr>
          <a:lstStyle/>
          <a:p>
            <a:pPr algn="just" marL="575920" indent="-287960" lvl="1">
              <a:lnSpc>
                <a:spcPts val="4001"/>
              </a:lnSpc>
              <a:buFont typeface="Arial"/>
              <a:buChar char="•"/>
            </a:pPr>
            <a:r>
              <a:rPr lang="en-US" sz="2667">
                <a:solidFill>
                  <a:srgbClr val="FFFFFF"/>
                </a:solidFill>
                <a:latin typeface="Calibri (MS)"/>
              </a:rPr>
              <a:t>Customer’s age</a:t>
            </a:r>
          </a:p>
          <a:p>
            <a:pPr algn="just" marL="575920" indent="-287960" lvl="1">
              <a:lnSpc>
                <a:spcPts val="4001"/>
              </a:lnSpc>
              <a:buFont typeface="Arial"/>
              <a:buChar char="•"/>
            </a:pPr>
            <a:r>
              <a:rPr lang="en-US" sz="2667">
                <a:solidFill>
                  <a:srgbClr val="FFFFFF"/>
                </a:solidFill>
                <a:latin typeface="Calibri (MS)"/>
              </a:rPr>
              <a:t>Education</a:t>
            </a:r>
          </a:p>
          <a:p>
            <a:pPr algn="just" marL="575920" indent="-287960" lvl="1">
              <a:lnSpc>
                <a:spcPts val="4001"/>
              </a:lnSpc>
              <a:buFont typeface="Arial"/>
              <a:buChar char="•"/>
            </a:pPr>
            <a:r>
              <a:rPr lang="en-US" sz="2667">
                <a:solidFill>
                  <a:srgbClr val="FFFFFF"/>
                </a:solidFill>
                <a:latin typeface="Calibri (MS)"/>
              </a:rPr>
              <a:t>Marital status</a:t>
            </a:r>
          </a:p>
          <a:p>
            <a:pPr algn="just" marL="575920" indent="-287960" lvl="1">
              <a:lnSpc>
                <a:spcPts val="4001"/>
              </a:lnSpc>
              <a:buFont typeface="Arial"/>
              <a:buChar char="•"/>
            </a:pPr>
            <a:r>
              <a:rPr lang="en-US" sz="2667">
                <a:solidFill>
                  <a:srgbClr val="FFFFFF"/>
                </a:solidFill>
                <a:latin typeface="Calibri (MS)"/>
              </a:rPr>
              <a:t>Income</a:t>
            </a:r>
          </a:p>
          <a:p>
            <a:pPr algn="just" marL="575920" indent="-287960" lvl="1">
              <a:lnSpc>
                <a:spcPts val="4001"/>
              </a:lnSpc>
              <a:buFont typeface="Arial"/>
              <a:buChar char="•"/>
            </a:pPr>
            <a:r>
              <a:rPr lang="en-US" sz="2667">
                <a:solidFill>
                  <a:srgbClr val="FFFFFF"/>
                </a:solidFill>
                <a:latin typeface="Calibri (MS)"/>
              </a:rPr>
              <a:t>Amount spent on different products</a:t>
            </a:r>
          </a:p>
          <a:p>
            <a:pPr algn="just" marL="575920" indent="-287960" lvl="1">
              <a:lnSpc>
                <a:spcPts val="4001"/>
              </a:lnSpc>
              <a:buFont typeface="Arial"/>
              <a:buChar char="•"/>
            </a:pPr>
            <a:r>
              <a:rPr lang="en-US" sz="2667">
                <a:solidFill>
                  <a:srgbClr val="FFFFFF"/>
                </a:solidFill>
                <a:latin typeface="Calibri (MS)"/>
              </a:rPr>
              <a:t>Different campaign channels</a:t>
            </a:r>
          </a:p>
          <a:p>
            <a:pPr algn="just" marL="575920" indent="-287960" lvl="1">
              <a:lnSpc>
                <a:spcPts val="4001"/>
              </a:lnSpc>
              <a:buFont typeface="Arial"/>
              <a:buChar char="•"/>
            </a:pPr>
            <a:r>
              <a:rPr lang="en-US" sz="2667">
                <a:solidFill>
                  <a:srgbClr val="FFFFFF"/>
                </a:solidFill>
                <a:latin typeface="Calibri (MS)"/>
              </a:rPr>
              <a:t>Date of customers’ enrollment to the company.</a:t>
            </a:r>
          </a:p>
        </p:txBody>
      </p:sp>
      <p:sp>
        <p:nvSpPr>
          <p:cNvPr name="TextBox 9" id="9"/>
          <p:cNvSpPr txBox="true"/>
          <p:nvPr/>
        </p:nvSpPr>
        <p:spPr>
          <a:xfrm rot="0">
            <a:off x="581769" y="2170374"/>
            <a:ext cx="6254669" cy="873760"/>
          </a:xfrm>
          <a:prstGeom prst="rect">
            <a:avLst/>
          </a:prstGeom>
        </p:spPr>
        <p:txBody>
          <a:bodyPr anchor="t" rtlCol="false" tIns="0" lIns="0" bIns="0" rIns="0">
            <a:spAutoFit/>
          </a:bodyPr>
          <a:lstStyle/>
          <a:p>
            <a:pPr>
              <a:lnSpc>
                <a:spcPts val="6440"/>
              </a:lnSpc>
              <a:spcBef>
                <a:spcPct val="0"/>
              </a:spcBef>
            </a:pPr>
            <a:r>
              <a:rPr lang="en-US" sz="4600">
                <a:solidFill>
                  <a:srgbClr val="008037"/>
                </a:solidFill>
                <a:latin typeface="Calibri (MS) Ultra-Bold"/>
              </a:rPr>
              <a:t>KPIs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8640440" cy="10287000"/>
            <a:chOff x="0" y="0"/>
            <a:chExt cx="2922815" cy="3479800"/>
          </a:xfrm>
        </p:grpSpPr>
        <p:sp>
          <p:nvSpPr>
            <p:cNvPr name="Freeform 3" id="3"/>
            <p:cNvSpPr/>
            <p:nvPr/>
          </p:nvSpPr>
          <p:spPr>
            <a:xfrm flipH="false" flipV="false" rot="0">
              <a:off x="0" y="0"/>
              <a:ext cx="2922815" cy="3479800"/>
            </a:xfrm>
            <a:custGeom>
              <a:avLst/>
              <a:gdLst/>
              <a:ahLst/>
              <a:cxnLst/>
              <a:rect r="r" b="b" t="t" l="l"/>
              <a:pathLst>
                <a:path h="3479800" w="2922815">
                  <a:moveTo>
                    <a:pt x="0" y="0"/>
                  </a:moveTo>
                  <a:lnTo>
                    <a:pt x="2922815" y="0"/>
                  </a:lnTo>
                  <a:lnTo>
                    <a:pt x="2922815" y="3479800"/>
                  </a:lnTo>
                  <a:lnTo>
                    <a:pt x="0" y="3479800"/>
                  </a:lnTo>
                  <a:close/>
                </a:path>
              </a:pathLst>
            </a:custGeom>
            <a:solidFill>
              <a:srgbClr val="6FA82F"/>
            </a:solidFill>
          </p:spPr>
        </p:sp>
      </p:grpSp>
      <p:grpSp>
        <p:nvGrpSpPr>
          <p:cNvPr name="Group 4" id="4"/>
          <p:cNvGrpSpPr>
            <a:grpSpLocks noChangeAspect="true"/>
          </p:cNvGrpSpPr>
          <p:nvPr/>
        </p:nvGrpSpPr>
        <p:grpSpPr>
          <a:xfrm rot="0">
            <a:off x="5859132" y="2519258"/>
            <a:ext cx="5020480" cy="5020480"/>
            <a:chOff x="0" y="0"/>
            <a:chExt cx="6350000" cy="6350000"/>
          </a:xfrm>
        </p:grpSpPr>
        <p:sp>
          <p:nvSpPr>
            <p:cNvPr name="Freeform 5" id="5"/>
            <p:cNvSpPr/>
            <p:nvPr/>
          </p:nvSpPr>
          <p:spPr>
            <a:xfrm flipH="false" flipV="false" rot="0">
              <a:off x="0" y="0"/>
              <a:ext cx="6350000" cy="6350000"/>
            </a:xfrm>
            <a:custGeom>
              <a:avLst/>
              <a:gdLst/>
              <a:ahLst/>
              <a:cxnLst/>
              <a:rect r="r" b="b" t="t" l="l"/>
              <a:pathLst>
                <a:path h="6350000" w="6350000">
                  <a:moveTo>
                    <a:pt x="5715000" y="6350000"/>
                  </a:moveTo>
                  <a:lnTo>
                    <a:pt x="635000" y="6350000"/>
                  </a:lnTo>
                  <a:cubicBezTo>
                    <a:pt x="284480" y="6350000"/>
                    <a:pt x="0" y="6065520"/>
                    <a:pt x="0" y="5715000"/>
                  </a:cubicBezTo>
                  <a:lnTo>
                    <a:pt x="0" y="635000"/>
                  </a:lnTo>
                  <a:cubicBezTo>
                    <a:pt x="0" y="284480"/>
                    <a:pt x="284480" y="0"/>
                    <a:pt x="635000" y="0"/>
                  </a:cubicBezTo>
                  <a:lnTo>
                    <a:pt x="5715000" y="0"/>
                  </a:lnTo>
                  <a:cubicBezTo>
                    <a:pt x="6065520" y="0"/>
                    <a:pt x="6350000" y="284480"/>
                    <a:pt x="6350000" y="635000"/>
                  </a:cubicBezTo>
                  <a:lnTo>
                    <a:pt x="6350000" y="5715000"/>
                  </a:lnTo>
                  <a:cubicBezTo>
                    <a:pt x="6350000" y="6065520"/>
                    <a:pt x="6065520" y="6350000"/>
                    <a:pt x="5715000" y="6350000"/>
                  </a:cubicBezTo>
                  <a:close/>
                </a:path>
              </a:pathLst>
            </a:custGeom>
            <a:blipFill>
              <a:blip r:embed="rId2"/>
              <a:stretch>
                <a:fillRect l="-20634" t="0" r="-20634" b="0"/>
              </a:stretch>
            </a:blipFill>
          </p:spPr>
        </p:sp>
      </p:grpSp>
      <p:grpSp>
        <p:nvGrpSpPr>
          <p:cNvPr name="Group 6" id="6"/>
          <p:cNvGrpSpPr/>
          <p:nvPr/>
        </p:nvGrpSpPr>
        <p:grpSpPr>
          <a:xfrm rot="0">
            <a:off x="6289272" y="2991606"/>
            <a:ext cx="4778251" cy="4822663"/>
            <a:chOff x="0" y="0"/>
            <a:chExt cx="9794659" cy="9885698"/>
          </a:xfrm>
        </p:grpSpPr>
        <p:sp>
          <p:nvSpPr>
            <p:cNvPr name="Freeform 7" id="7"/>
            <p:cNvSpPr/>
            <p:nvPr/>
          </p:nvSpPr>
          <p:spPr>
            <a:xfrm flipH="false" flipV="false" rot="0">
              <a:off x="0" y="0"/>
              <a:ext cx="9794660" cy="9885698"/>
            </a:xfrm>
            <a:custGeom>
              <a:avLst/>
              <a:gdLst/>
              <a:ahLst/>
              <a:cxnLst/>
              <a:rect r="r" b="b" t="t" l="l"/>
              <a:pathLst>
                <a:path h="9885698" w="9794660">
                  <a:moveTo>
                    <a:pt x="9670200" y="59690"/>
                  </a:moveTo>
                  <a:cubicBezTo>
                    <a:pt x="9705760" y="59690"/>
                    <a:pt x="9734969" y="88900"/>
                    <a:pt x="9734969" y="124460"/>
                  </a:cubicBezTo>
                  <a:lnTo>
                    <a:pt x="9734969" y="9761238"/>
                  </a:lnTo>
                  <a:cubicBezTo>
                    <a:pt x="9734969" y="9796798"/>
                    <a:pt x="9705760" y="9826008"/>
                    <a:pt x="9670200" y="9826008"/>
                  </a:cubicBezTo>
                  <a:lnTo>
                    <a:pt x="124460" y="9826008"/>
                  </a:lnTo>
                  <a:cubicBezTo>
                    <a:pt x="88900" y="9826008"/>
                    <a:pt x="59690" y="9796798"/>
                    <a:pt x="59690" y="9761238"/>
                  </a:cubicBezTo>
                  <a:lnTo>
                    <a:pt x="59690" y="124460"/>
                  </a:lnTo>
                  <a:cubicBezTo>
                    <a:pt x="59690" y="88900"/>
                    <a:pt x="88900" y="59690"/>
                    <a:pt x="124460" y="59690"/>
                  </a:cubicBezTo>
                  <a:lnTo>
                    <a:pt x="9670200" y="59690"/>
                  </a:lnTo>
                  <a:moveTo>
                    <a:pt x="9670200" y="0"/>
                  </a:moveTo>
                  <a:lnTo>
                    <a:pt x="124460" y="0"/>
                  </a:lnTo>
                  <a:cubicBezTo>
                    <a:pt x="55880" y="0"/>
                    <a:pt x="0" y="55880"/>
                    <a:pt x="0" y="124460"/>
                  </a:cubicBezTo>
                  <a:lnTo>
                    <a:pt x="0" y="9761238"/>
                  </a:lnTo>
                  <a:cubicBezTo>
                    <a:pt x="0" y="9829818"/>
                    <a:pt x="55880" y="9885698"/>
                    <a:pt x="124460" y="9885698"/>
                  </a:cubicBezTo>
                  <a:lnTo>
                    <a:pt x="9670200" y="9885698"/>
                  </a:lnTo>
                  <a:cubicBezTo>
                    <a:pt x="9738779" y="9885698"/>
                    <a:pt x="9794660" y="9829818"/>
                    <a:pt x="9794660" y="9761238"/>
                  </a:cubicBezTo>
                  <a:lnTo>
                    <a:pt x="9794660" y="124460"/>
                  </a:lnTo>
                  <a:cubicBezTo>
                    <a:pt x="9794660" y="55880"/>
                    <a:pt x="9738779" y="0"/>
                    <a:pt x="9670200" y="0"/>
                  </a:cubicBezTo>
                  <a:close/>
                </a:path>
              </a:pathLst>
            </a:custGeom>
            <a:solidFill>
              <a:srgbClr val="008037"/>
            </a:solidFill>
          </p:spPr>
        </p:sp>
      </p:grpSp>
      <p:sp>
        <p:nvSpPr>
          <p:cNvPr name="TextBox 8" id="8"/>
          <p:cNvSpPr txBox="true"/>
          <p:nvPr/>
        </p:nvSpPr>
        <p:spPr>
          <a:xfrm rot="0">
            <a:off x="431623" y="4264797"/>
            <a:ext cx="5102310" cy="1000127"/>
          </a:xfrm>
          <a:prstGeom prst="rect">
            <a:avLst/>
          </a:prstGeom>
        </p:spPr>
        <p:txBody>
          <a:bodyPr anchor="t" rtlCol="false" tIns="0" lIns="0" bIns="0" rIns="0">
            <a:spAutoFit/>
          </a:bodyPr>
          <a:lstStyle/>
          <a:p>
            <a:pPr>
              <a:lnSpc>
                <a:spcPts val="7499"/>
              </a:lnSpc>
              <a:spcBef>
                <a:spcPct val="0"/>
              </a:spcBef>
            </a:pPr>
            <a:r>
              <a:rPr lang="en-US" sz="4999">
                <a:solidFill>
                  <a:srgbClr val="FFFFFF"/>
                </a:solidFill>
                <a:latin typeface="Calibri (MS)"/>
              </a:rPr>
              <a:t>Concepts Used</a:t>
            </a:r>
          </a:p>
        </p:txBody>
      </p:sp>
      <p:sp>
        <p:nvSpPr>
          <p:cNvPr name="TextBox 9" id="9"/>
          <p:cNvSpPr txBox="true"/>
          <p:nvPr/>
        </p:nvSpPr>
        <p:spPr>
          <a:xfrm rot="0">
            <a:off x="11487010" y="2676484"/>
            <a:ext cx="5772290" cy="3861435"/>
          </a:xfrm>
          <a:prstGeom prst="rect">
            <a:avLst/>
          </a:prstGeom>
        </p:spPr>
        <p:txBody>
          <a:bodyPr anchor="t" rtlCol="false" tIns="0" lIns="0" bIns="0" rIns="0">
            <a:spAutoFit/>
          </a:bodyPr>
          <a:lstStyle/>
          <a:p>
            <a:pPr marL="734059" indent="-367030" lvl="1">
              <a:lnSpc>
                <a:spcPts val="5099"/>
              </a:lnSpc>
              <a:buFont typeface="Arial"/>
              <a:buChar char="•"/>
            </a:pPr>
            <a:r>
              <a:rPr lang="en-US" sz="3399">
                <a:solidFill>
                  <a:srgbClr val="6FA82F"/>
                </a:solidFill>
                <a:latin typeface="Calibri (MS)"/>
              </a:rPr>
              <a:t>SUM, AVERAGE, ROUND, </a:t>
            </a:r>
            <a:r>
              <a:rPr lang="en-US" sz="3399">
                <a:solidFill>
                  <a:srgbClr val="6FA82F"/>
                </a:solidFill>
                <a:latin typeface="Calibri (MS)"/>
              </a:rPr>
              <a:t>COUNT,TEXT, MODE formulas</a:t>
            </a:r>
          </a:p>
          <a:p>
            <a:pPr marL="734059" indent="-367030" lvl="1">
              <a:lnSpc>
                <a:spcPts val="5099"/>
              </a:lnSpc>
              <a:buFont typeface="Arial"/>
              <a:buChar char="•"/>
            </a:pPr>
            <a:r>
              <a:rPr lang="en-US" sz="3399">
                <a:solidFill>
                  <a:srgbClr val="6FA82F"/>
                </a:solidFill>
                <a:latin typeface="Calibri (MS)"/>
              </a:rPr>
              <a:t>F</a:t>
            </a:r>
            <a:r>
              <a:rPr lang="en-US" sz="3399">
                <a:solidFill>
                  <a:srgbClr val="6FA82F"/>
                </a:solidFill>
                <a:latin typeface="Calibri (MS)"/>
              </a:rPr>
              <a:t>ormatting, Sorting.</a:t>
            </a:r>
          </a:p>
          <a:p>
            <a:pPr marL="734059" indent="-367030" lvl="1">
              <a:lnSpc>
                <a:spcPts val="5099"/>
              </a:lnSpc>
              <a:buFont typeface="Arial"/>
              <a:buChar char="•"/>
            </a:pPr>
            <a:r>
              <a:rPr lang="en-US" sz="3399">
                <a:solidFill>
                  <a:srgbClr val="6FA82F"/>
                </a:solidFill>
                <a:latin typeface="Calibri (MS)"/>
              </a:rPr>
              <a:t>Pivot Tables</a:t>
            </a:r>
          </a:p>
          <a:p>
            <a:pPr marL="734059" indent="-367030" lvl="1">
              <a:lnSpc>
                <a:spcPts val="5099"/>
              </a:lnSpc>
              <a:buFont typeface="Arial"/>
              <a:buChar char="•"/>
            </a:pPr>
            <a:r>
              <a:rPr lang="en-US" sz="3399">
                <a:solidFill>
                  <a:srgbClr val="6FA82F"/>
                </a:solidFill>
                <a:latin typeface="Calibri (MS)"/>
              </a:rPr>
              <a:t>Charts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165" y="-1581"/>
            <a:ext cx="5269079" cy="10288581"/>
            <a:chOff x="0" y="0"/>
            <a:chExt cx="1782380" cy="3480335"/>
          </a:xfrm>
        </p:grpSpPr>
        <p:sp>
          <p:nvSpPr>
            <p:cNvPr name="Freeform 3" id="3"/>
            <p:cNvSpPr/>
            <p:nvPr/>
          </p:nvSpPr>
          <p:spPr>
            <a:xfrm flipH="false" flipV="false" rot="0">
              <a:off x="0" y="0"/>
              <a:ext cx="1782380" cy="3480335"/>
            </a:xfrm>
            <a:custGeom>
              <a:avLst/>
              <a:gdLst/>
              <a:ahLst/>
              <a:cxnLst/>
              <a:rect r="r" b="b" t="t" l="l"/>
              <a:pathLst>
                <a:path h="3480335" w="1782380">
                  <a:moveTo>
                    <a:pt x="0" y="0"/>
                  </a:moveTo>
                  <a:lnTo>
                    <a:pt x="1782380" y="0"/>
                  </a:lnTo>
                  <a:lnTo>
                    <a:pt x="1782380" y="3480335"/>
                  </a:lnTo>
                  <a:lnTo>
                    <a:pt x="0" y="3480335"/>
                  </a:lnTo>
                  <a:close/>
                </a:path>
              </a:pathLst>
            </a:custGeom>
            <a:solidFill>
              <a:srgbClr val="6FA82F"/>
            </a:solidFill>
          </p:spPr>
        </p:sp>
      </p:grpSp>
      <p:grpSp>
        <p:nvGrpSpPr>
          <p:cNvPr name="Group 4" id="4"/>
          <p:cNvGrpSpPr>
            <a:grpSpLocks noChangeAspect="true"/>
          </p:cNvGrpSpPr>
          <p:nvPr/>
        </p:nvGrpSpPr>
        <p:grpSpPr>
          <a:xfrm rot="0">
            <a:off x="1706368" y="2787371"/>
            <a:ext cx="5929006" cy="5929006"/>
            <a:chOff x="0" y="0"/>
            <a:chExt cx="6350000" cy="6350000"/>
          </a:xfrm>
        </p:grpSpPr>
        <p:sp>
          <p:nvSpPr>
            <p:cNvPr name="Freeform 5" id="5"/>
            <p:cNvSpPr/>
            <p:nvPr/>
          </p:nvSpPr>
          <p:spPr>
            <a:xfrm flipH="false" flipV="false" rot="0">
              <a:off x="0" y="0"/>
              <a:ext cx="6350000" cy="6350000"/>
            </a:xfrm>
            <a:custGeom>
              <a:avLst/>
              <a:gdLst/>
              <a:ahLst/>
              <a:cxnLst/>
              <a:rect r="r" b="b" t="t" l="l"/>
              <a:pathLst>
                <a:path h="6350000" w="6350000">
                  <a:moveTo>
                    <a:pt x="5715000" y="6350000"/>
                  </a:moveTo>
                  <a:lnTo>
                    <a:pt x="635000" y="6350000"/>
                  </a:lnTo>
                  <a:cubicBezTo>
                    <a:pt x="284480" y="6350000"/>
                    <a:pt x="0" y="6065520"/>
                    <a:pt x="0" y="5715000"/>
                  </a:cubicBezTo>
                  <a:lnTo>
                    <a:pt x="0" y="635000"/>
                  </a:lnTo>
                  <a:cubicBezTo>
                    <a:pt x="0" y="284480"/>
                    <a:pt x="284480" y="0"/>
                    <a:pt x="635000" y="0"/>
                  </a:cubicBezTo>
                  <a:lnTo>
                    <a:pt x="5715000" y="0"/>
                  </a:lnTo>
                  <a:cubicBezTo>
                    <a:pt x="6065520" y="0"/>
                    <a:pt x="6350000" y="284480"/>
                    <a:pt x="6350000" y="635000"/>
                  </a:cubicBezTo>
                  <a:lnTo>
                    <a:pt x="6350000" y="5715000"/>
                  </a:lnTo>
                  <a:cubicBezTo>
                    <a:pt x="6350000" y="6065520"/>
                    <a:pt x="6065520" y="6350000"/>
                    <a:pt x="5715000" y="6350000"/>
                  </a:cubicBezTo>
                  <a:close/>
                </a:path>
              </a:pathLst>
            </a:custGeom>
            <a:blipFill>
              <a:blip r:embed="rId2"/>
              <a:stretch>
                <a:fillRect l="0" t="0" r="0" b="0"/>
              </a:stretch>
            </a:blipFill>
          </p:spPr>
        </p:sp>
      </p:grpSp>
      <p:grpSp>
        <p:nvGrpSpPr>
          <p:cNvPr name="Group 6" id="6"/>
          <p:cNvGrpSpPr/>
          <p:nvPr/>
        </p:nvGrpSpPr>
        <p:grpSpPr>
          <a:xfrm rot="0">
            <a:off x="2359086" y="3074368"/>
            <a:ext cx="5932931" cy="5939972"/>
            <a:chOff x="0" y="0"/>
            <a:chExt cx="8950291" cy="8960914"/>
          </a:xfrm>
        </p:grpSpPr>
        <p:sp>
          <p:nvSpPr>
            <p:cNvPr name="Freeform 7" id="7"/>
            <p:cNvSpPr/>
            <p:nvPr/>
          </p:nvSpPr>
          <p:spPr>
            <a:xfrm flipH="false" flipV="false" rot="0">
              <a:off x="0" y="0"/>
              <a:ext cx="8950292" cy="8960914"/>
            </a:xfrm>
            <a:custGeom>
              <a:avLst/>
              <a:gdLst/>
              <a:ahLst/>
              <a:cxnLst/>
              <a:rect r="r" b="b" t="t" l="l"/>
              <a:pathLst>
                <a:path h="8960914" w="8950292">
                  <a:moveTo>
                    <a:pt x="8825831" y="59690"/>
                  </a:moveTo>
                  <a:cubicBezTo>
                    <a:pt x="8861391" y="59690"/>
                    <a:pt x="8890602" y="88900"/>
                    <a:pt x="8890602" y="124460"/>
                  </a:cubicBezTo>
                  <a:lnTo>
                    <a:pt x="8890602" y="8836454"/>
                  </a:lnTo>
                  <a:cubicBezTo>
                    <a:pt x="8890602" y="8872014"/>
                    <a:pt x="8861391" y="8901223"/>
                    <a:pt x="8825831" y="8901223"/>
                  </a:cubicBezTo>
                  <a:lnTo>
                    <a:pt x="124460" y="8901223"/>
                  </a:lnTo>
                  <a:cubicBezTo>
                    <a:pt x="88900" y="8901223"/>
                    <a:pt x="59690" y="8872014"/>
                    <a:pt x="59690" y="8836454"/>
                  </a:cubicBezTo>
                  <a:lnTo>
                    <a:pt x="59690" y="124460"/>
                  </a:lnTo>
                  <a:cubicBezTo>
                    <a:pt x="59690" y="88900"/>
                    <a:pt x="88900" y="59690"/>
                    <a:pt x="124460" y="59690"/>
                  </a:cubicBezTo>
                  <a:lnTo>
                    <a:pt x="8825831" y="59690"/>
                  </a:lnTo>
                  <a:moveTo>
                    <a:pt x="8825831" y="0"/>
                  </a:moveTo>
                  <a:lnTo>
                    <a:pt x="124460" y="0"/>
                  </a:lnTo>
                  <a:cubicBezTo>
                    <a:pt x="55880" y="0"/>
                    <a:pt x="0" y="55880"/>
                    <a:pt x="0" y="124460"/>
                  </a:cubicBezTo>
                  <a:lnTo>
                    <a:pt x="0" y="8836454"/>
                  </a:lnTo>
                  <a:cubicBezTo>
                    <a:pt x="0" y="8905034"/>
                    <a:pt x="55880" y="8960914"/>
                    <a:pt x="124460" y="8960914"/>
                  </a:cubicBezTo>
                  <a:lnTo>
                    <a:pt x="8825831" y="8960914"/>
                  </a:lnTo>
                  <a:cubicBezTo>
                    <a:pt x="8894411" y="8960914"/>
                    <a:pt x="8950292" y="8905034"/>
                    <a:pt x="8950292" y="8836454"/>
                  </a:cubicBezTo>
                  <a:lnTo>
                    <a:pt x="8950292" y="124460"/>
                  </a:lnTo>
                  <a:cubicBezTo>
                    <a:pt x="8950292" y="55880"/>
                    <a:pt x="8894411" y="0"/>
                    <a:pt x="8825831" y="0"/>
                  </a:cubicBezTo>
                  <a:close/>
                </a:path>
              </a:pathLst>
            </a:custGeom>
            <a:solidFill>
              <a:srgbClr val="008037"/>
            </a:solidFill>
          </p:spPr>
        </p:sp>
      </p:grpSp>
      <p:sp>
        <p:nvSpPr>
          <p:cNvPr name="TextBox 8" id="8"/>
          <p:cNvSpPr txBox="true"/>
          <p:nvPr/>
        </p:nvSpPr>
        <p:spPr>
          <a:xfrm rot="0">
            <a:off x="10680690" y="4202275"/>
            <a:ext cx="6193453" cy="1152526"/>
          </a:xfrm>
          <a:prstGeom prst="rect">
            <a:avLst/>
          </a:prstGeom>
        </p:spPr>
        <p:txBody>
          <a:bodyPr anchor="t" rtlCol="false" tIns="0" lIns="0" bIns="0" rIns="0">
            <a:spAutoFit/>
          </a:bodyPr>
          <a:lstStyle/>
          <a:p>
            <a:pPr>
              <a:lnSpc>
                <a:spcPts val="8399"/>
              </a:lnSpc>
              <a:spcBef>
                <a:spcPct val="0"/>
              </a:spcBef>
            </a:pPr>
            <a:r>
              <a:rPr lang="en-US" sz="5999">
                <a:solidFill>
                  <a:srgbClr val="008037"/>
                </a:solidFill>
                <a:latin typeface="Calibri (MS) Ultra-Bold"/>
              </a:rPr>
              <a:t>ANALYSIS</a:t>
            </a:r>
          </a:p>
        </p:txBody>
      </p:sp>
      <p:sp>
        <p:nvSpPr>
          <p:cNvPr name="TextBox 9" id="9"/>
          <p:cNvSpPr txBox="true"/>
          <p:nvPr/>
        </p:nvSpPr>
        <p:spPr>
          <a:xfrm rot="0">
            <a:off x="9404097" y="9182100"/>
            <a:ext cx="8883903" cy="730250"/>
          </a:xfrm>
          <a:prstGeom prst="rect">
            <a:avLst/>
          </a:prstGeom>
        </p:spPr>
        <p:txBody>
          <a:bodyPr anchor="t" rtlCol="false" tIns="0" lIns="0" bIns="0" rIns="0">
            <a:spAutoFit/>
          </a:bodyPr>
          <a:lstStyle/>
          <a:p>
            <a:pPr>
              <a:lnSpc>
                <a:spcPts val="2800"/>
              </a:lnSpc>
              <a:spcBef>
                <a:spcPct val="0"/>
              </a:spcBef>
            </a:pPr>
            <a:r>
              <a:rPr lang="en-US" sz="2000">
                <a:solidFill>
                  <a:srgbClr val="008037"/>
                </a:solidFill>
                <a:latin typeface="Calibri (MS) Ultra-Bold"/>
              </a:rPr>
              <a:t>“The core advantage of data is that it tells you something about the world that you didn’t know before.”</a:t>
            </a:r>
          </a:p>
        </p:txBody>
      </p:sp>
    </p:spTree>
  </p:cSld>
  <p:clrMapOvr>
    <a:masterClrMapping/>
  </p:clrMapOvr>
</p:sld>
</file>

<file path=ppt/slides/slide8.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948556" y="1779520"/>
            <a:ext cx="11685590" cy="670560"/>
          </a:xfrm>
          <a:prstGeom prst="rect">
            <a:avLst/>
          </a:prstGeom>
        </p:spPr>
        <p:txBody>
          <a:bodyPr anchor="t" rtlCol="false" tIns="0" lIns="0" bIns="0" rIns="0">
            <a:spAutoFit/>
          </a:bodyPr>
          <a:lstStyle/>
          <a:p>
            <a:pPr algn="ctr">
              <a:lnSpc>
                <a:spcPts val="5099"/>
              </a:lnSpc>
              <a:spcBef>
                <a:spcPct val="0"/>
              </a:spcBef>
            </a:pPr>
            <a:r>
              <a:rPr lang="en-US" sz="3399">
                <a:solidFill>
                  <a:srgbClr val="000000"/>
                </a:solidFill>
                <a:latin typeface="Calibri (MS) Bold"/>
              </a:rPr>
              <a:t>Are there any null values or outliers? How will you handle them?</a:t>
            </a:r>
          </a:p>
        </p:txBody>
      </p:sp>
      <p:sp>
        <p:nvSpPr>
          <p:cNvPr name="TextBox 3" id="3"/>
          <p:cNvSpPr txBox="true"/>
          <p:nvPr/>
        </p:nvSpPr>
        <p:spPr>
          <a:xfrm rot="0">
            <a:off x="1028700" y="3256396"/>
            <a:ext cx="8195444" cy="4499610"/>
          </a:xfrm>
          <a:prstGeom prst="rect">
            <a:avLst/>
          </a:prstGeom>
        </p:spPr>
        <p:txBody>
          <a:bodyPr anchor="t" rtlCol="false" tIns="0" lIns="0" bIns="0" rIns="0">
            <a:spAutoFit/>
          </a:bodyPr>
          <a:lstStyle/>
          <a:p>
            <a:pPr marL="734059" indent="-367030" lvl="1">
              <a:lnSpc>
                <a:spcPts val="5099"/>
              </a:lnSpc>
              <a:buFont typeface="Arial"/>
              <a:buChar char="•"/>
            </a:pPr>
            <a:r>
              <a:rPr lang="en-US" sz="3399">
                <a:solidFill>
                  <a:srgbClr val="000000"/>
                </a:solidFill>
                <a:latin typeface="Calibri (MS)"/>
              </a:rPr>
              <a:t>There is total 24 NULL values in field 'Income' and 1 Outlier.</a:t>
            </a:r>
          </a:p>
          <a:p>
            <a:pPr marL="734059" indent="-367030" lvl="1">
              <a:lnSpc>
                <a:spcPts val="5099"/>
              </a:lnSpc>
              <a:buFont typeface="Arial"/>
              <a:buChar char="•"/>
            </a:pPr>
            <a:r>
              <a:rPr lang="en-US" sz="3399">
                <a:solidFill>
                  <a:srgbClr val="000000"/>
                </a:solidFill>
                <a:latin typeface="Calibri (MS)"/>
              </a:rPr>
              <a:t>So, replace these 25 values with Mean=51973.</a:t>
            </a:r>
          </a:p>
          <a:p>
            <a:pPr marL="734059" indent="-367030" lvl="1">
              <a:lnSpc>
                <a:spcPts val="5099"/>
              </a:lnSpc>
              <a:buFont typeface="Arial"/>
              <a:buChar char="•"/>
            </a:pPr>
            <a:r>
              <a:rPr lang="en-US" sz="3399">
                <a:solidFill>
                  <a:srgbClr val="000000"/>
                </a:solidFill>
                <a:latin typeface="Calibri (MS)"/>
              </a:rPr>
              <a:t>There is total 3 Outliers in 'Year_Birth' field.</a:t>
            </a:r>
          </a:p>
          <a:p>
            <a:pPr algn="l" marL="734059" indent="-367030" lvl="1">
              <a:lnSpc>
                <a:spcPts val="5099"/>
              </a:lnSpc>
              <a:buFont typeface="Arial"/>
              <a:buChar char="•"/>
            </a:pPr>
            <a:r>
              <a:rPr lang="en-US" sz="3399">
                <a:solidFill>
                  <a:srgbClr val="000000"/>
                </a:solidFill>
                <a:latin typeface="Calibri (MS)"/>
              </a:rPr>
              <a:t>So, replace these 3 values with Mode.</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173431" y="2505703"/>
            <a:ext cx="3637575" cy="3186459"/>
          </a:xfrm>
          <a:custGeom>
            <a:avLst/>
            <a:gdLst/>
            <a:ahLst/>
            <a:cxnLst/>
            <a:rect r="r" b="b" t="t" l="l"/>
            <a:pathLst>
              <a:path h="3186459" w="3637575">
                <a:moveTo>
                  <a:pt x="0" y="0"/>
                </a:moveTo>
                <a:lnTo>
                  <a:pt x="3637575" y="0"/>
                </a:lnTo>
                <a:lnTo>
                  <a:pt x="3637575" y="3186459"/>
                </a:lnTo>
                <a:lnTo>
                  <a:pt x="0" y="3186459"/>
                </a:lnTo>
                <a:lnTo>
                  <a:pt x="0" y="0"/>
                </a:lnTo>
                <a:close/>
              </a:path>
            </a:pathLst>
          </a:custGeom>
          <a:blipFill>
            <a:blip r:embed="rId2"/>
            <a:stretch>
              <a:fillRect l="0" t="0" r="0" b="0"/>
            </a:stretch>
          </a:blipFill>
        </p:spPr>
      </p:sp>
      <p:sp>
        <p:nvSpPr>
          <p:cNvPr name="Freeform 3" id="3"/>
          <p:cNvSpPr/>
          <p:nvPr/>
        </p:nvSpPr>
        <p:spPr>
          <a:xfrm flipH="false" flipV="false" rot="0">
            <a:off x="4950056" y="2505703"/>
            <a:ext cx="3642685" cy="3186459"/>
          </a:xfrm>
          <a:custGeom>
            <a:avLst/>
            <a:gdLst/>
            <a:ahLst/>
            <a:cxnLst/>
            <a:rect r="r" b="b" t="t" l="l"/>
            <a:pathLst>
              <a:path h="3186459" w="3642685">
                <a:moveTo>
                  <a:pt x="0" y="0"/>
                </a:moveTo>
                <a:lnTo>
                  <a:pt x="3642686" y="0"/>
                </a:lnTo>
                <a:lnTo>
                  <a:pt x="3642686" y="3186459"/>
                </a:lnTo>
                <a:lnTo>
                  <a:pt x="0" y="3186459"/>
                </a:lnTo>
                <a:lnTo>
                  <a:pt x="0" y="0"/>
                </a:lnTo>
                <a:close/>
              </a:path>
            </a:pathLst>
          </a:custGeom>
          <a:blipFill>
            <a:blip r:embed="rId3"/>
            <a:stretch>
              <a:fillRect l="0" t="0" r="0" b="0"/>
            </a:stretch>
          </a:blipFill>
        </p:spPr>
      </p:sp>
      <p:sp>
        <p:nvSpPr>
          <p:cNvPr name="Freeform 4" id="4"/>
          <p:cNvSpPr/>
          <p:nvPr/>
        </p:nvSpPr>
        <p:spPr>
          <a:xfrm flipH="false" flipV="false" rot="0">
            <a:off x="8735617" y="2505703"/>
            <a:ext cx="3591999" cy="3177812"/>
          </a:xfrm>
          <a:custGeom>
            <a:avLst/>
            <a:gdLst/>
            <a:ahLst/>
            <a:cxnLst/>
            <a:rect r="r" b="b" t="t" l="l"/>
            <a:pathLst>
              <a:path h="3177812" w="3591999">
                <a:moveTo>
                  <a:pt x="0" y="0"/>
                </a:moveTo>
                <a:lnTo>
                  <a:pt x="3591999" y="0"/>
                </a:lnTo>
                <a:lnTo>
                  <a:pt x="3591999" y="3177813"/>
                </a:lnTo>
                <a:lnTo>
                  <a:pt x="0" y="3177813"/>
                </a:lnTo>
                <a:lnTo>
                  <a:pt x="0" y="0"/>
                </a:lnTo>
                <a:close/>
              </a:path>
            </a:pathLst>
          </a:custGeom>
          <a:blipFill>
            <a:blip r:embed="rId4"/>
            <a:stretch>
              <a:fillRect l="0" t="0" r="0" b="0"/>
            </a:stretch>
          </a:blipFill>
        </p:spPr>
      </p:sp>
      <p:sp>
        <p:nvSpPr>
          <p:cNvPr name="Freeform 5" id="5"/>
          <p:cNvSpPr/>
          <p:nvPr/>
        </p:nvSpPr>
        <p:spPr>
          <a:xfrm flipH="false" flipV="false" rot="0">
            <a:off x="12470491" y="2505703"/>
            <a:ext cx="3856442" cy="3145674"/>
          </a:xfrm>
          <a:custGeom>
            <a:avLst/>
            <a:gdLst/>
            <a:ahLst/>
            <a:cxnLst/>
            <a:rect r="r" b="b" t="t" l="l"/>
            <a:pathLst>
              <a:path h="3145674" w="3856442">
                <a:moveTo>
                  <a:pt x="0" y="0"/>
                </a:moveTo>
                <a:lnTo>
                  <a:pt x="3856442" y="0"/>
                </a:lnTo>
                <a:lnTo>
                  <a:pt x="3856442" y="3145674"/>
                </a:lnTo>
                <a:lnTo>
                  <a:pt x="0" y="3145674"/>
                </a:lnTo>
                <a:lnTo>
                  <a:pt x="0" y="0"/>
                </a:lnTo>
                <a:close/>
              </a:path>
            </a:pathLst>
          </a:custGeom>
          <a:blipFill>
            <a:blip r:embed="rId5"/>
            <a:stretch>
              <a:fillRect l="0" t="0" r="0" b="0"/>
            </a:stretch>
          </a:blipFill>
        </p:spPr>
      </p:sp>
      <p:sp>
        <p:nvSpPr>
          <p:cNvPr name="TextBox 6" id="6"/>
          <p:cNvSpPr txBox="true"/>
          <p:nvPr/>
        </p:nvSpPr>
        <p:spPr>
          <a:xfrm rot="0">
            <a:off x="948556" y="1359227"/>
            <a:ext cx="12878732" cy="670560"/>
          </a:xfrm>
          <a:prstGeom prst="rect">
            <a:avLst/>
          </a:prstGeom>
        </p:spPr>
        <p:txBody>
          <a:bodyPr anchor="t" rtlCol="false" tIns="0" lIns="0" bIns="0" rIns="0">
            <a:spAutoFit/>
          </a:bodyPr>
          <a:lstStyle/>
          <a:p>
            <a:pPr algn="ctr">
              <a:lnSpc>
                <a:spcPts val="5099"/>
              </a:lnSpc>
              <a:spcBef>
                <a:spcPct val="0"/>
              </a:spcBef>
            </a:pPr>
            <a:r>
              <a:rPr lang="en-US" sz="3399">
                <a:solidFill>
                  <a:srgbClr val="000000"/>
                </a:solidFill>
                <a:latin typeface="Calibri (MS) Bold"/>
              </a:rPr>
              <a:t>What factors are significantly related to the number of web purchases?</a:t>
            </a:r>
          </a:p>
        </p:txBody>
      </p:sp>
      <p:sp>
        <p:nvSpPr>
          <p:cNvPr name="TextBox 7" id="7"/>
          <p:cNvSpPr txBox="true"/>
          <p:nvPr/>
        </p:nvSpPr>
        <p:spPr>
          <a:xfrm rot="0">
            <a:off x="1028700" y="6853254"/>
            <a:ext cx="14288297" cy="1308735"/>
          </a:xfrm>
          <a:prstGeom prst="rect">
            <a:avLst/>
          </a:prstGeom>
        </p:spPr>
        <p:txBody>
          <a:bodyPr anchor="t" rtlCol="false" tIns="0" lIns="0" bIns="0" rIns="0">
            <a:spAutoFit/>
          </a:bodyPr>
          <a:lstStyle/>
          <a:p>
            <a:pPr algn="ctr">
              <a:lnSpc>
                <a:spcPts val="5099"/>
              </a:lnSpc>
            </a:pPr>
            <a:r>
              <a:rPr lang="en-US" sz="3399">
                <a:solidFill>
                  <a:srgbClr val="000000"/>
                </a:solidFill>
                <a:latin typeface="Calibri (MS)"/>
              </a:rPr>
              <a:t>Birth Years, Education, Marital and Income factors are significantly related to the</a:t>
            </a:r>
          </a:p>
          <a:p>
            <a:pPr>
              <a:lnSpc>
                <a:spcPts val="5099"/>
              </a:lnSpc>
              <a:spcBef>
                <a:spcPct val="0"/>
              </a:spcBef>
            </a:pPr>
            <a:r>
              <a:rPr lang="en-US" sz="3399">
                <a:solidFill>
                  <a:srgbClr val="000000"/>
                </a:solidFill>
                <a:latin typeface="Calibri (MS)"/>
              </a:rPr>
              <a:t>number of purchases.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DAFonfS8_Eg</dc:identifier>
  <dcterms:modified xsi:type="dcterms:W3CDTF">2011-08-01T06:04:30Z</dcterms:modified>
  <cp:revision>1</cp:revision>
  <dc:title>Marketing Campaign</dc:title>
</cp:coreProperties>
</file>